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7" r:id="rId2"/>
    <p:sldId id="268" r:id="rId3"/>
    <p:sldId id="256" r:id="rId4"/>
    <p:sldId id="257" r:id="rId5"/>
    <p:sldId id="259" r:id="rId6"/>
    <p:sldId id="262" r:id="rId7"/>
    <p:sldId id="266" r:id="rId8"/>
    <p:sldId id="260" r:id="rId9"/>
    <p:sldId id="258" r:id="rId10"/>
    <p:sldId id="261" r:id="rId11"/>
    <p:sldId id="264" r:id="rId12"/>
    <p:sldId id="265" r:id="rId13"/>
    <p:sldId id="263" r:id="rId14"/>
    <p:sldId id="271" r:id="rId15"/>
    <p:sldId id="269" r:id="rId16"/>
    <p:sldId id="280" r:id="rId17"/>
    <p:sldId id="276" r:id="rId18"/>
    <p:sldId id="277" r:id="rId19"/>
    <p:sldId id="278" r:id="rId20"/>
    <p:sldId id="279" r:id="rId21"/>
    <p:sldId id="281" r:id="rId22"/>
    <p:sldId id="282" r:id="rId23"/>
    <p:sldId id="270" r:id="rId24"/>
    <p:sldId id="272" r:id="rId25"/>
    <p:sldId id="283" r:id="rId26"/>
    <p:sldId id="273" r:id="rId27"/>
    <p:sldId id="274" r:id="rId28"/>
    <p:sldId id="275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5FA"/>
    <a:srgbClr val="FDF5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20" autoAdjust="0"/>
  </p:normalViewPr>
  <p:slideViewPr>
    <p:cSldViewPr snapToGrid="0">
      <p:cViewPr varScale="1">
        <p:scale>
          <a:sx n="110" d="100"/>
          <a:sy n="11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F58DC-842F-44D2-98DF-EAF74AA0BDB0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A3F80-EA94-4647-95A5-8D855FD6E4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2718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5864F5A-B0FF-45EE-9862-7C3F381B4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DC43B059-38FD-4E41-9AB0-951A40FE50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34218FE8-87CA-4B56-86DB-D64E69F93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E80C-354D-46C8-8011-81CDD7998425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2397BCF-235E-4861-97E1-D0E44C11C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79DB040-FEB8-472A-AE7B-C22F90359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A5F6-92E3-4CCE-84FA-D1EF72584A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1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C0E037A-2FCB-46F1-AE97-E50597FC4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413F6D07-D765-4FA6-8297-588188B01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565E284E-97B8-464F-B560-8A14DDA23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E80C-354D-46C8-8011-81CDD7998425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24E7513-5B94-4920-92CD-5654FE637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C1FA5792-FF7F-4481-8DBC-4645D8912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A5F6-92E3-4CCE-84FA-D1EF72584A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005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BA25E1A9-679E-4A68-A933-9C641495A4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B72C8525-3148-440E-A1BC-CD93FA75F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999CB3A-1AA6-443B-A2E8-D73E12866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E80C-354D-46C8-8011-81CDD7998425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144021F-3873-41AC-B436-58B5E0072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9034B9D-7004-4CB6-86F3-47BDE1EC7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A5F6-92E3-4CCE-84FA-D1EF72584A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89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51A96F3-412E-4B3B-B71E-2524000D9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B07ED6A-F4FF-4846-A17C-BD8E98ACD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6F77EE8-9FA2-4F3B-89E6-398B6B743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E80C-354D-46C8-8011-81CDD7998425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AC22A54-334A-44B5-8A60-A0EB85D70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34340F8-6C3D-4C55-87E0-FCCF8B78E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A5F6-92E3-4CCE-84FA-D1EF72584A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79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1828F3C-D757-4274-8B4C-DF9B51572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6BE9A877-784F-48F9-AA36-960B486EB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C4D428F-8BBB-45F5-A2E5-10F03ED20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E80C-354D-46C8-8011-81CDD7998425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6A7D5C3-925C-4A80-AAD1-7C353F901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3654FA4B-2238-4DC7-A2B4-9D4393414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A5F6-92E3-4CCE-84FA-D1EF72584A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3243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BE51BD6-9876-49E6-AF8C-366F70645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60CD9F7-9D91-4CC8-8F7B-3E226E2455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5BE7DC8A-324C-4EB8-8BBD-3449343FE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7AF87DF3-9E0E-431A-AEC1-F1FBE1B68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E80C-354D-46C8-8011-81CDD7998425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78D19A05-46A4-4C06-ABC2-D09DB251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8EF45E4F-073B-4120-8DA9-56CA34AFF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A5F6-92E3-4CCE-84FA-D1EF72584A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73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EDF223A-809F-485E-AE67-969A3C3CB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D2E194A3-DE58-4D9E-A206-BC633D924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349DF3D0-7261-44F5-8E03-0D9DDFADA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22C07BCE-C2E8-4173-8B21-FD379CB92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31B8FEC8-55B8-4002-9877-7624D072D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EB29243A-70DB-4ACD-9C8E-F3FAF5526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E80C-354D-46C8-8011-81CDD7998425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41138D99-C53C-4DE4-B593-D07F3FE0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B8BD3484-647C-468B-85E2-67FC4E82C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A5F6-92E3-4CCE-84FA-D1EF72584A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722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3B89AB4-5A31-4ED8-8039-CE265CBD9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02F5B11C-9095-4221-B141-3323F03F5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E80C-354D-46C8-8011-81CDD7998425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32EF1504-2856-44F8-9B7D-3C34A82D2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EBE6BFD0-572E-4D5F-8FB6-A8F66AC8E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A5F6-92E3-4CCE-84FA-D1EF72584A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57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E961FCDB-3190-4478-8AD4-CEA8D131D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E80C-354D-46C8-8011-81CDD7998425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BFAD573E-7D5E-468B-AAB3-A39BE6DB3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C7AE934C-78AE-4C7A-BC78-EA2F7FF7C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A5F6-92E3-4CCE-84FA-D1EF72584A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2266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EE58597-1634-46F6-966B-0B16A3634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8C1B13D-7643-42D3-9D82-D77550460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074E3E8C-068F-49B7-8D35-24C39E3C0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FCCD5F4D-3ED6-4504-8C0C-F2EE8A767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E80C-354D-46C8-8011-81CDD7998425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3AD27807-E74C-48D6-8FD4-10E5B4418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CED33962-9C50-464C-9302-F6FD9FF3E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A5F6-92E3-4CCE-84FA-D1EF72584A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755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118AA5B-7401-49F7-B9C1-E82124EF3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6262B076-F50B-47B6-A380-46D7C00D51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5447AAF2-954A-4687-BA2C-966D3F144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F0E2DEFB-286B-43BB-9140-2E50561E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E80C-354D-46C8-8011-81CDD7998425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2B6DB599-F0B1-45EB-832E-DE3452125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B721B76C-29FE-4EB4-8483-AB0235C3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A5F6-92E3-4CCE-84FA-D1EF72584A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2144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5692ED50-040B-4489-835C-1F2B6267D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93BEE5F0-4A6E-4FE5-9264-3A1CCD11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CDA9A57-0EAB-4BC6-A621-F2C6B17353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4E80C-354D-46C8-8011-81CDD7998425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AFC21AFF-2BAB-4215-82DC-4E5B05CCA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2466441-89A0-4694-97A8-BA52EF380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7A5F6-92E3-4CCE-84FA-D1EF72584A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37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sv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2FFCC85-0D02-424E-88DF-6E659EB9E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sz="4900" b="1" dirty="0"/>
              <a:t>Pregraduální příprava budoucích učitelů v ČR</a:t>
            </a:r>
            <a:br>
              <a:rPr lang="cs-CZ" sz="4900" b="1" dirty="0"/>
            </a:br>
            <a:r>
              <a:rPr lang="cs-CZ" b="1" dirty="0"/>
              <a:t>	</a:t>
            </a:r>
            <a:r>
              <a:rPr lang="cs-CZ" sz="2800" b="1" dirty="0"/>
              <a:t>				</a:t>
            </a:r>
            <a:br>
              <a:rPr lang="cs-CZ" sz="2800" b="1" dirty="0"/>
            </a:br>
            <a:r>
              <a:rPr lang="cs-CZ" sz="2800" b="1" dirty="0"/>
              <a:t>						aktuální stav a perspektivy rozvoje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sz="1400" b="1" dirty="0"/>
              <a:t/>
            </a:r>
            <a:br>
              <a:rPr lang="cs-CZ" sz="1400" b="1" dirty="0"/>
            </a:br>
            <a:endParaRPr lang="cs-CZ" b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BF3BD2C-5E19-4FE1-9A33-EB7DDC2921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80" y="5893229"/>
            <a:ext cx="2010295" cy="113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676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8F47B18-4E53-4A16-91CA-122531BC1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778" y="365125"/>
            <a:ext cx="9604022" cy="1325563"/>
          </a:xfrm>
        </p:spPr>
        <p:txBody>
          <a:bodyPr/>
          <a:lstStyle/>
          <a:p>
            <a:r>
              <a:rPr lang="cs-CZ" dirty="0"/>
              <a:t>Technická univerzita v Liberci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553304EE-1F3C-4603-B472-C6AD12D3FA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80" y="5893229"/>
            <a:ext cx="2010295" cy="113079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10C7EA06-46D7-4792-9FB3-99A477B077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171" y="877170"/>
            <a:ext cx="432046" cy="43204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B5A64412-C4BB-44A8-AE5B-A4247CC519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991" y="935296"/>
            <a:ext cx="779644" cy="202266"/>
          </a:xfrm>
          <a:prstGeom prst="rect">
            <a:avLst/>
          </a:prstGeom>
        </p:spPr>
      </p:pic>
      <p:sp>
        <p:nvSpPr>
          <p:cNvPr id="8" name="AutoShape 2" descr="Technická univerzita v Liberci">
            <a:extLst>
              <a:ext uri="{FF2B5EF4-FFF2-40B4-BE49-F238E27FC236}">
                <a16:creationId xmlns:a16="http://schemas.microsoft.com/office/drawing/2014/main" xmlns="" id="{E4425084-2830-499F-8EDB-B00B86ACD6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30957" cy="23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44" name="Picture 4" descr="Suchomel">
            <a:extLst>
              <a:ext uri="{FF2B5EF4-FFF2-40B4-BE49-F238E27FC236}">
                <a16:creationId xmlns:a16="http://schemas.microsoft.com/office/drawing/2014/main" xmlns="" id="{F1A376C7-0B6F-40BB-84EB-AA53349F2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164" y="1862666"/>
            <a:ext cx="4101979" cy="410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xmlns="" id="{80C7BA1C-2884-4165-BDF2-9168725C6C6A}"/>
              </a:ext>
            </a:extLst>
          </p:cNvPr>
          <p:cNvSpPr/>
          <p:nvPr/>
        </p:nvSpPr>
        <p:spPr>
          <a:xfrm>
            <a:off x="2837092" y="6308209"/>
            <a:ext cx="5282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cs-CZ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doc. PaedDr. Aleš Suchomel, Ph.D.</a:t>
            </a:r>
            <a:endParaRPr lang="cs-CZ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903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340F890-5DE9-49F7-AC75-875E0D677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664" y="365125"/>
            <a:ext cx="8799136" cy="1325563"/>
          </a:xfrm>
        </p:spPr>
        <p:txBody>
          <a:bodyPr/>
          <a:lstStyle/>
          <a:p>
            <a:r>
              <a:rPr lang="cs-CZ" dirty="0"/>
              <a:t>Západočeská univerzita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478C33C7-AA3B-4105-9FE2-02FC04CB5A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80" y="5893229"/>
            <a:ext cx="2010295" cy="1130791"/>
          </a:xfrm>
          <a:prstGeom prst="rect">
            <a:avLst/>
          </a:prstGeom>
        </p:spPr>
      </p:pic>
      <p:pic>
        <p:nvPicPr>
          <p:cNvPr id="7172" name="Picture 4" descr="http://www.dekanipdf.cz/wp-content/uploads/2022/04/Dekani-na-web-5.png">
            <a:extLst>
              <a:ext uri="{FF2B5EF4-FFF2-40B4-BE49-F238E27FC236}">
                <a16:creationId xmlns:a16="http://schemas.microsoft.com/office/drawing/2014/main" xmlns="" id="{8F9DF439-78DC-4F48-9D4D-E1987316B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23" y="1442301"/>
            <a:ext cx="4176860" cy="417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087E4DDD-0213-4E69-999C-F99648928324}"/>
              </a:ext>
            </a:extLst>
          </p:cNvPr>
          <p:cNvSpPr/>
          <p:nvPr/>
        </p:nvSpPr>
        <p:spPr>
          <a:xfrm>
            <a:off x="3307494" y="5780144"/>
            <a:ext cx="4747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cs-CZ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doc. RNDr. Pavel Mentlík, Ph.D.</a:t>
            </a:r>
            <a:endParaRPr lang="cs-CZ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xmlns="" id="{43B08374-CCD7-4084-9B50-D0C9738DD8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494336" y="794601"/>
            <a:ext cx="22860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50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C9E5E08-2509-4C37-87B0-33E3F081D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7" y="365125"/>
            <a:ext cx="11823598" cy="890949"/>
          </a:xfrm>
        </p:spPr>
        <p:txBody>
          <a:bodyPr>
            <a:normAutofit/>
          </a:bodyPr>
          <a:lstStyle/>
          <a:p>
            <a:r>
              <a:rPr lang="cs-CZ" sz="4000" dirty="0"/>
              <a:t>Univerzita Jana Evangelisty Purkyně v Ústí nad Labem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43B7E2BD-DD18-42AC-8688-E19CFDE096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80" y="5893229"/>
            <a:ext cx="2010295" cy="1130791"/>
          </a:xfrm>
          <a:prstGeom prst="rect">
            <a:avLst/>
          </a:prstGeom>
        </p:spPr>
      </p:pic>
      <p:pic>
        <p:nvPicPr>
          <p:cNvPr id="6146" name="Picture 2" descr="http://www.dekanipdf.cz/wp-content/uploads/2023/03/blaha_profilovka-1.jpg">
            <a:extLst>
              <a:ext uri="{FF2B5EF4-FFF2-40B4-BE49-F238E27FC236}">
                <a16:creationId xmlns:a16="http://schemas.microsoft.com/office/drawing/2014/main" xmlns="" id="{E1F5B325-6230-48D6-BCB6-1290DE48D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319" y="1690688"/>
            <a:ext cx="4055001" cy="405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8F879CC3-972F-46D7-A2FC-B32C8C68DC99}"/>
              </a:ext>
            </a:extLst>
          </p:cNvPr>
          <p:cNvSpPr/>
          <p:nvPr/>
        </p:nvSpPr>
        <p:spPr>
          <a:xfrm>
            <a:off x="3400248" y="6006388"/>
            <a:ext cx="5242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cs-CZ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doc. PaedDr. Ladislav Bláha, Ph.D.</a:t>
            </a:r>
            <a:endParaRPr lang="cs-CZ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2B843392-FE21-4E42-81ED-1F7F0F8348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635" y="1100964"/>
            <a:ext cx="2331988" cy="89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99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BB7A3A8-2E00-446D-9CAD-3E79A5411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750" y="365125"/>
            <a:ext cx="9261049" cy="1325563"/>
          </a:xfrm>
        </p:spPr>
        <p:txBody>
          <a:bodyPr/>
          <a:lstStyle/>
          <a:p>
            <a:r>
              <a:rPr lang="cs-CZ" dirty="0"/>
              <a:t>Univerzita Hradec Králové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69099C64-7DD4-43F6-AD9C-52AE571BD2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80" y="5893229"/>
            <a:ext cx="2010295" cy="113079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0035FA9-5358-4EC0-9410-3EA2D7A45F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837" y="678108"/>
            <a:ext cx="3331464" cy="859536"/>
          </a:xfrm>
          <a:prstGeom prst="rect">
            <a:avLst/>
          </a:prstGeom>
        </p:spPr>
      </p:pic>
      <p:pic>
        <p:nvPicPr>
          <p:cNvPr id="8194" name="Picture 2" descr="http://www.dekanipdf.cz/wp-content/uploads/2022/01/Dekani-na-web-3.png">
            <a:extLst>
              <a:ext uri="{FF2B5EF4-FFF2-40B4-BE49-F238E27FC236}">
                <a16:creationId xmlns:a16="http://schemas.microsoft.com/office/drawing/2014/main" xmlns="" id="{2653EFE0-05F6-4450-8459-D778F1841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51" y="1556113"/>
            <a:ext cx="4337116" cy="433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50B074A6-BF73-4E8C-AC39-BB0301ED862D}"/>
              </a:ext>
            </a:extLst>
          </p:cNvPr>
          <p:cNvSpPr/>
          <p:nvPr/>
        </p:nvSpPr>
        <p:spPr>
          <a:xfrm>
            <a:off x="2785270" y="6123543"/>
            <a:ext cx="62340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cs-CZ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prof. PhDr. </a:t>
            </a:r>
            <a:r>
              <a:rPr lang="cs-CZ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MgA</a:t>
            </a:r>
            <a:r>
              <a:rPr lang="cs-CZ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František Vaníček, Ph.D.</a:t>
            </a:r>
            <a:endParaRPr lang="cs-CZ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366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BCBE6B2-CBF5-4C23-A5C7-870C2CCD2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>Systém VŠ přípravy budoucích učitelů v ČR</a:t>
            </a:r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sz="2000" dirty="0"/>
              <a:t>- </a:t>
            </a:r>
            <a:r>
              <a:rPr lang="cs-CZ" sz="2200" dirty="0">
                <a:latin typeface="+mn-lt"/>
              </a:rPr>
              <a:t>fakulty připravující učitele – PdF, </a:t>
            </a:r>
            <a:r>
              <a:rPr lang="cs-CZ" sz="2200" dirty="0" err="1">
                <a:latin typeface="+mn-lt"/>
              </a:rPr>
              <a:t>PřF</a:t>
            </a:r>
            <a:r>
              <a:rPr lang="cs-CZ" sz="2200" dirty="0">
                <a:latin typeface="+mn-lt"/>
              </a:rPr>
              <a:t>, FF, FTVS…</a:t>
            </a:r>
            <a:br>
              <a:rPr lang="cs-CZ" sz="2200" dirty="0">
                <a:latin typeface="+mn-lt"/>
              </a:rPr>
            </a:br>
            <a:r>
              <a:rPr lang="cs-CZ" sz="2200" dirty="0">
                <a:solidFill>
                  <a:srgbClr val="C00000"/>
                </a:solidFill>
                <a:latin typeface="+mn-lt"/>
              </a:rPr>
              <a:t/>
            </a:r>
            <a:br>
              <a:rPr lang="cs-CZ" sz="2200" dirty="0">
                <a:solidFill>
                  <a:srgbClr val="C00000"/>
                </a:solidFill>
                <a:latin typeface="+mn-lt"/>
              </a:rPr>
            </a:br>
            <a:r>
              <a:rPr lang="cs-CZ" sz="2200" dirty="0">
                <a:latin typeface="+mn-lt"/>
              </a:rPr>
              <a:t>- učitelství – regulované povolání – vyjádření regulátora – MŠMT – splnění požadavků na regulované povolání</a:t>
            </a:r>
            <a:br>
              <a:rPr lang="cs-CZ" sz="2200" dirty="0">
                <a:latin typeface="+mn-lt"/>
              </a:rPr>
            </a:br>
            <a:r>
              <a:rPr lang="cs-CZ" sz="2200" dirty="0">
                <a:latin typeface="+mn-lt"/>
              </a:rPr>
              <a:t/>
            </a:r>
            <a:br>
              <a:rPr lang="cs-CZ" sz="2200" dirty="0">
                <a:latin typeface="+mn-lt"/>
              </a:rPr>
            </a:br>
            <a:r>
              <a:rPr lang="cs-CZ" sz="2200" dirty="0">
                <a:latin typeface="+mn-lt"/>
              </a:rPr>
              <a:t>- systém akreditace SP – institucionální akreditace nebo akreditace prostřednictvím NAÚ (předseda dr. Robert </a:t>
            </a:r>
            <a:r>
              <a:rPr lang="cs-CZ" sz="2200" dirty="0" err="1">
                <a:latin typeface="+mn-lt"/>
              </a:rPr>
              <a:t>Plaga</a:t>
            </a:r>
            <a:r>
              <a:rPr lang="cs-CZ" sz="2200" dirty="0">
                <a:latin typeface="+mn-lt"/>
              </a:rPr>
              <a:t>) – hodnotitelé, zpravodaj… systém se zřejmě změní, akreditace přes RVH univerzit a NAÚ bude pouze kontrolovat fungování systému (nedostatek hodnotitelů…)</a:t>
            </a:r>
            <a:br>
              <a:rPr lang="cs-CZ" sz="2200" dirty="0">
                <a:latin typeface="+mn-lt"/>
              </a:rPr>
            </a:br>
            <a:r>
              <a:rPr lang="cs-CZ" sz="2200" dirty="0">
                <a:latin typeface="+mn-lt"/>
              </a:rPr>
              <a:t/>
            </a:r>
            <a:br>
              <a:rPr lang="cs-CZ" sz="2200" dirty="0">
                <a:latin typeface="+mn-lt"/>
              </a:rPr>
            </a:br>
            <a:r>
              <a:rPr lang="cs-CZ" sz="2200" dirty="0">
                <a:latin typeface="+mn-lt"/>
              </a:rPr>
              <a:t>Učitelské studium – prezenční, kombinované</a:t>
            </a:r>
            <a:br>
              <a:rPr lang="cs-CZ" sz="2200" dirty="0">
                <a:latin typeface="+mn-lt"/>
              </a:rPr>
            </a:br>
            <a:r>
              <a:rPr lang="cs-CZ" sz="2200" dirty="0">
                <a:latin typeface="+mn-lt"/>
              </a:rPr>
              <a:t>Dělené studium Bc (3) + </a:t>
            </a:r>
            <a:r>
              <a:rPr lang="cs-CZ" sz="2200" dirty="0" err="1">
                <a:latin typeface="+mn-lt"/>
              </a:rPr>
              <a:t>nMgr</a:t>
            </a:r>
            <a:r>
              <a:rPr lang="cs-CZ" sz="2200" dirty="0">
                <a:latin typeface="+mn-lt"/>
              </a:rPr>
              <a:t>. (2)</a:t>
            </a:r>
            <a:br>
              <a:rPr lang="cs-CZ" sz="2200" dirty="0">
                <a:latin typeface="+mn-lt"/>
              </a:rPr>
            </a:br>
            <a:r>
              <a:rPr lang="cs-CZ" sz="2200" dirty="0">
                <a:latin typeface="+mn-lt"/>
              </a:rPr>
              <a:t/>
            </a:r>
            <a:br>
              <a:rPr lang="cs-CZ" sz="2200" dirty="0">
                <a:latin typeface="+mn-lt"/>
              </a:rPr>
            </a:br>
            <a:r>
              <a:rPr lang="cs-CZ" sz="2200" dirty="0">
                <a:latin typeface="+mn-lt"/>
              </a:rPr>
              <a:t>DPS – pro absolventy jiných VŠ – </a:t>
            </a:r>
            <a:r>
              <a:rPr lang="cs-CZ" sz="2200" dirty="0" err="1">
                <a:latin typeface="+mn-lt"/>
              </a:rPr>
              <a:t>nMgr</a:t>
            </a:r>
            <a:r>
              <a:rPr lang="cs-CZ" sz="2200" dirty="0">
                <a:latin typeface="+mn-lt"/>
              </a:rPr>
              <a:t>.</a:t>
            </a:r>
            <a:br>
              <a:rPr lang="cs-CZ" sz="2200" dirty="0">
                <a:latin typeface="+mn-lt"/>
              </a:rPr>
            </a:br>
            <a:r>
              <a:rPr lang="cs-CZ" sz="2200" dirty="0">
                <a:latin typeface="+mn-lt"/>
              </a:rPr>
              <a:t/>
            </a:r>
            <a:br>
              <a:rPr lang="cs-CZ" sz="2200" dirty="0">
                <a:latin typeface="+mn-lt"/>
              </a:rPr>
            </a:br>
            <a:endParaRPr lang="cs-CZ" sz="22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E3B9BF26-992B-4392-8EE4-F8EAB3985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760" y="5840953"/>
            <a:ext cx="2005758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22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50CD7BA-4E39-41CF-BED5-8F947F99C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/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/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/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/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/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/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/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/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/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>Reforma pregraduální přípravy učitelů</a:t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/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/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sz="2200" b="1" dirty="0"/>
              <a:t>Memorandum fakult připravujících učitele a MŠMT o spolupráci na reformě</a:t>
            </a:r>
            <a:br>
              <a:rPr lang="cs-CZ" sz="2200" b="1" dirty="0"/>
            </a:br>
            <a:r>
              <a:rPr lang="cs-CZ" sz="2200" b="1" dirty="0"/>
              <a:t>Participativní a pracovní skupiny</a:t>
            </a:r>
            <a:br>
              <a:rPr lang="cs-CZ" sz="2200" b="1" dirty="0"/>
            </a:br>
            <a:r>
              <a:rPr lang="cs-CZ" sz="2200" b="1" dirty="0"/>
              <a:t>Reforma probíhá již několik let</a:t>
            </a:r>
            <a:br>
              <a:rPr lang="cs-CZ" sz="2200" b="1" dirty="0"/>
            </a:br>
            <a:r>
              <a:rPr lang="cs-CZ" sz="2200" dirty="0"/>
              <a:t/>
            </a:r>
            <a:br>
              <a:rPr lang="cs-CZ" sz="2200" dirty="0"/>
            </a:br>
            <a:r>
              <a:rPr lang="cs-CZ" sz="2200" dirty="0"/>
              <a:t>Novinky v systému:	</a:t>
            </a:r>
            <a:r>
              <a:rPr lang="cs-CZ" sz="2200" b="1" dirty="0"/>
              <a:t/>
            </a:r>
            <a:br>
              <a:rPr lang="cs-CZ" sz="2200" b="1" dirty="0"/>
            </a:br>
            <a:r>
              <a:rPr lang="cs-CZ" sz="2200" b="1" dirty="0"/>
              <a:t>Novela zákona o PP (č. 263/2004) – zavádí adaptační období začínajícího učitele + institut uvádějícího učitele.</a:t>
            </a:r>
            <a:br>
              <a:rPr lang="cs-CZ" sz="2200" b="1" dirty="0"/>
            </a:br>
            <a:r>
              <a:rPr lang="cs-CZ" sz="2200" b="1" dirty="0"/>
              <a:t/>
            </a:r>
            <a:br>
              <a:rPr lang="cs-CZ" sz="2200" b="1" dirty="0"/>
            </a:br>
            <a:r>
              <a:rPr lang="cs-CZ" sz="2200" b="1" dirty="0"/>
              <a:t>V průběhu praxí na VŠ – provázející učitel (dříve fakultní učitel) – nově financováno z prostředků regionálního školství (zatím pilotně a pouze část učitelů cca 1000 uč.),.</a:t>
            </a:r>
            <a:br>
              <a:rPr lang="cs-CZ" sz="2200" b="1" dirty="0"/>
            </a:br>
            <a:r>
              <a:rPr lang="cs-CZ" sz="2200" b="1" dirty="0"/>
              <a:t/>
            </a:r>
            <a:br>
              <a:rPr lang="cs-CZ" sz="2200" b="1" dirty="0"/>
            </a:br>
            <a:r>
              <a:rPr lang="cs-CZ" sz="2200" b="1" dirty="0"/>
              <a:t>Reflexe a zkvalitňování praxe, klinický rok/semestr…</a:t>
            </a:r>
            <a:br>
              <a:rPr lang="cs-CZ" sz="2200" b="1" dirty="0"/>
            </a:br>
            <a:r>
              <a:rPr lang="cs-CZ" sz="2200" b="1" dirty="0"/>
              <a:t/>
            </a:r>
            <a:br>
              <a:rPr lang="cs-CZ" sz="2200" b="1" dirty="0"/>
            </a:br>
            <a:r>
              <a:rPr lang="cs-CZ" sz="2200" b="1" dirty="0">
                <a:solidFill>
                  <a:srgbClr val="C00000"/>
                </a:solidFill>
              </a:rPr>
              <a:t>Stručné představení reformy: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E8461022-4E25-412D-93AE-7AB9836A1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7199" y="5649093"/>
            <a:ext cx="2005758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04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F33D4E7-0444-409C-A402-B4B6CF0D4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/>
            </a:r>
            <a:br>
              <a:rPr lang="cs-CZ" sz="4000" b="1" dirty="0">
                <a:solidFill>
                  <a:srgbClr val="C00000"/>
                </a:solidFill>
              </a:rPr>
            </a:br>
            <a:r>
              <a:rPr lang="cs-CZ" sz="4000" b="1" dirty="0">
                <a:solidFill>
                  <a:srgbClr val="C00000"/>
                </a:solidFill>
              </a:rPr>
              <a:t/>
            </a:r>
            <a:br>
              <a:rPr lang="cs-CZ" sz="4000" b="1" dirty="0">
                <a:solidFill>
                  <a:srgbClr val="C00000"/>
                </a:solidFill>
              </a:rPr>
            </a:br>
            <a:r>
              <a:rPr lang="cs-CZ" sz="4000" b="1" dirty="0">
                <a:solidFill>
                  <a:srgbClr val="C00000"/>
                </a:solidFill>
              </a:rPr>
              <a:t/>
            </a:r>
            <a:br>
              <a:rPr lang="cs-CZ" sz="4000" b="1" dirty="0">
                <a:solidFill>
                  <a:srgbClr val="C00000"/>
                </a:solidFill>
              </a:rPr>
            </a:br>
            <a:r>
              <a:rPr lang="cs-CZ" sz="4000" b="1" dirty="0">
                <a:solidFill>
                  <a:srgbClr val="C00000"/>
                </a:solidFill>
              </a:rPr>
              <a:t/>
            </a:r>
            <a:br>
              <a:rPr lang="cs-CZ" sz="4000" b="1" dirty="0">
                <a:solidFill>
                  <a:srgbClr val="C00000"/>
                </a:solidFill>
              </a:rPr>
            </a:br>
            <a:r>
              <a:rPr lang="cs-CZ" sz="4000" b="1" dirty="0">
                <a:solidFill>
                  <a:srgbClr val="C00000"/>
                </a:solidFill>
              </a:rPr>
              <a:t/>
            </a:r>
            <a:br>
              <a:rPr lang="cs-CZ" sz="4000" b="1" dirty="0">
                <a:solidFill>
                  <a:srgbClr val="C00000"/>
                </a:solidFill>
              </a:rPr>
            </a:br>
            <a:r>
              <a:rPr lang="cs-CZ" sz="4000" b="1" dirty="0">
                <a:solidFill>
                  <a:srgbClr val="C00000"/>
                </a:solidFill>
              </a:rPr>
              <a:t/>
            </a:r>
            <a:br>
              <a:rPr lang="cs-CZ" sz="4000" b="1" dirty="0">
                <a:solidFill>
                  <a:srgbClr val="C00000"/>
                </a:solidFill>
              </a:rPr>
            </a:br>
            <a:r>
              <a:rPr lang="cs-CZ" sz="4000" b="1" dirty="0">
                <a:solidFill>
                  <a:srgbClr val="C00000"/>
                </a:solidFill>
              </a:rPr>
              <a:t/>
            </a:r>
            <a:br>
              <a:rPr lang="cs-CZ" sz="4000" b="1" dirty="0">
                <a:solidFill>
                  <a:srgbClr val="C00000"/>
                </a:solidFill>
              </a:rPr>
            </a:br>
            <a:r>
              <a:rPr lang="cs-CZ" sz="4000" b="1" dirty="0">
                <a:solidFill>
                  <a:srgbClr val="C00000"/>
                </a:solidFill>
              </a:rPr>
              <a:t/>
            </a:r>
            <a:br>
              <a:rPr lang="cs-CZ" sz="4000" b="1" dirty="0">
                <a:solidFill>
                  <a:srgbClr val="C00000"/>
                </a:solidFill>
              </a:rPr>
            </a:br>
            <a:r>
              <a:rPr lang="cs-CZ" sz="4000" b="1" dirty="0">
                <a:solidFill>
                  <a:srgbClr val="C00000"/>
                </a:solidFill>
              </a:rPr>
              <a:t/>
            </a:r>
            <a:br>
              <a:rPr lang="cs-CZ" sz="4000" b="1" dirty="0">
                <a:solidFill>
                  <a:srgbClr val="C00000"/>
                </a:solidFill>
              </a:rPr>
            </a:br>
            <a:r>
              <a:rPr lang="cs-CZ" sz="4000" b="1" dirty="0">
                <a:solidFill>
                  <a:srgbClr val="C00000"/>
                </a:solidFill>
              </a:rPr>
              <a:t/>
            </a:r>
            <a:br>
              <a:rPr lang="cs-CZ" sz="4000" b="1" dirty="0">
                <a:solidFill>
                  <a:srgbClr val="C00000"/>
                </a:solidFill>
              </a:rPr>
            </a:br>
            <a:r>
              <a:rPr lang="cs-CZ" sz="4000" b="1" dirty="0">
                <a:solidFill>
                  <a:srgbClr val="C00000"/>
                </a:solidFill>
              </a:rPr>
              <a:t>1.  </a:t>
            </a:r>
            <a:r>
              <a:rPr lang="cs-CZ" b="1" dirty="0">
                <a:solidFill>
                  <a:srgbClr val="C00000"/>
                </a:solidFill>
              </a:rPr>
              <a:t>Vybudování kultury kontinuálního zlepšování   </a:t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>     kvality</a:t>
            </a:r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sz="2700" dirty="0"/>
              <a:t>sestavení a implementace </a:t>
            </a:r>
            <a:r>
              <a:rPr lang="cs-CZ" sz="2700" b="1" dirty="0"/>
              <a:t>Kompetenčního rámce absolventa a absolventky učitelství</a:t>
            </a:r>
            <a:br>
              <a:rPr lang="cs-CZ" sz="2700" b="1" dirty="0"/>
            </a:br>
            <a:r>
              <a:rPr lang="cs-CZ" sz="2700" b="1" dirty="0"/>
              <a:t/>
            </a:r>
            <a:br>
              <a:rPr lang="cs-CZ" sz="2700" b="1" dirty="0"/>
            </a:br>
            <a:r>
              <a:rPr lang="cs-CZ" sz="2700" b="1" dirty="0"/>
              <a:t> 	- </a:t>
            </a:r>
            <a:r>
              <a:rPr lang="cs-CZ" sz="2700" dirty="0"/>
              <a:t>společné profesní kompetence – platné od podzimu 2023</a:t>
            </a:r>
            <a:br>
              <a:rPr lang="cs-CZ" sz="2700" dirty="0"/>
            </a:br>
            <a:r>
              <a:rPr lang="cs-CZ" sz="2700" dirty="0"/>
              <a:t>	- vize pro kvalitu přípravy učitelů pro všechny stupně škol</a:t>
            </a:r>
            <a:br>
              <a:rPr lang="cs-CZ" sz="2700" dirty="0"/>
            </a:br>
            <a:r>
              <a:rPr lang="cs-CZ" sz="2700" dirty="0"/>
              <a:t> 	- jasný popis nutných kompetencí (18 kompetencí rozdělených do 6 oblastí)</a:t>
            </a:r>
            <a:br>
              <a:rPr lang="cs-CZ" sz="2700" dirty="0"/>
            </a:br>
            <a:r>
              <a:rPr lang="cs-CZ" sz="2700" dirty="0"/>
              <a:t/>
            </a:r>
            <a:br>
              <a:rPr lang="cs-CZ" sz="2700" dirty="0"/>
            </a:br>
            <a:r>
              <a:rPr lang="cs-CZ" sz="2700" dirty="0"/>
              <a:t>	- oblasti kompetenčního rámce:</a:t>
            </a:r>
            <a:br>
              <a:rPr lang="cs-CZ" sz="2700" dirty="0"/>
            </a:br>
            <a:r>
              <a:rPr lang="cs-CZ" sz="2700" dirty="0"/>
              <a:t>		- vyučované obory a jejich zprostředkování žákům a žákyním</a:t>
            </a:r>
            <a:br>
              <a:rPr lang="cs-CZ" sz="2700" dirty="0"/>
            </a:br>
            <a:r>
              <a:rPr lang="cs-CZ" sz="2700" dirty="0"/>
              <a:t>		- plánování, vedení a reflexe výuky</a:t>
            </a:r>
            <a:br>
              <a:rPr lang="cs-CZ" sz="2700" dirty="0"/>
            </a:br>
            <a:r>
              <a:rPr lang="cs-CZ" sz="2700" dirty="0"/>
              <a:t>		- prostředí pro učení</a:t>
            </a:r>
            <a:br>
              <a:rPr lang="cs-CZ" sz="2700" dirty="0"/>
            </a:br>
            <a:r>
              <a:rPr lang="cs-CZ" sz="2700" dirty="0"/>
              <a:t>		- zpětná vazba a hodnocení</a:t>
            </a:r>
            <a:br>
              <a:rPr lang="cs-CZ" sz="2700" dirty="0"/>
            </a:br>
            <a:r>
              <a:rPr lang="cs-CZ" sz="2700" dirty="0"/>
              <a:t>		- profesní spolupráce</a:t>
            </a:r>
            <a:br>
              <a:rPr lang="cs-CZ" sz="2700" dirty="0"/>
            </a:br>
            <a:r>
              <a:rPr lang="cs-CZ" sz="2700" dirty="0"/>
              <a:t>		- profesní sebepojetí, rozvoj, etika a duševní zdraví</a:t>
            </a:r>
            <a:br>
              <a:rPr lang="cs-CZ" sz="2700" dirty="0"/>
            </a:b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3800857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F59984F-AAEC-408D-9D7D-31136B940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294E3B49-112F-4236-88AA-8741C7E4201B}"/>
              </a:ext>
            </a:extLst>
          </p:cNvPr>
          <p:cNvSpPr/>
          <p:nvPr/>
        </p:nvSpPr>
        <p:spPr>
          <a:xfrm>
            <a:off x="334736" y="-334736"/>
            <a:ext cx="1179331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3200" b="1" dirty="0">
                <a:solidFill>
                  <a:srgbClr val="C00000"/>
                </a:solidFill>
              </a:rPr>
              <a:t>        Kompetenční rámec absolventa a absolventky učitelství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800100" lvl="1" indent="-342900">
              <a:buAutoNum type="arabicPeriod"/>
            </a:pPr>
            <a:r>
              <a:rPr lang="cs-CZ" b="1" dirty="0">
                <a:solidFill>
                  <a:srgbClr val="C00000"/>
                </a:solidFill>
              </a:rPr>
              <a:t>Vyučované obory a jejich zprostředkování žákům a žákyním </a:t>
            </a:r>
          </a:p>
          <a:p>
            <a:pPr lvl="1"/>
            <a:r>
              <a:rPr lang="cs-CZ" dirty="0"/>
              <a:t>	1.1. Rozumím vyučovaným oborům a dále se v nich rozvíjím. </a:t>
            </a:r>
          </a:p>
          <a:p>
            <a:pPr lvl="1"/>
            <a:r>
              <a:rPr lang="cs-CZ" dirty="0"/>
              <a:t>	1.2. Didakticky zprostředkuji obsah vyučovaných oborů žákům a žákyním v souladu s jejich vzdělávacími potřebami.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b="1" dirty="0">
                <a:solidFill>
                  <a:srgbClr val="C00000"/>
                </a:solidFill>
              </a:rPr>
              <a:t>2.    Plánování, vedení a reflexe výuky </a:t>
            </a:r>
          </a:p>
          <a:p>
            <a:pPr lvl="1"/>
            <a:r>
              <a:rPr lang="cs-CZ" dirty="0"/>
              <a:t>	2.1. Nastavuji cíle výuky a vedu k nastavování vlastních cílů také žáky a žákyně. </a:t>
            </a:r>
          </a:p>
          <a:p>
            <a:pPr lvl="1"/>
            <a:r>
              <a:rPr lang="cs-CZ" dirty="0"/>
              <a:t>	2.2. Poznávám vzdělávací potřeby žáků a žákyň a plánuji výuku tak, aby každému žákovi a žákyni umožňovala 	aktivně se zapojit a dosahovat stanovených cílů. </a:t>
            </a:r>
          </a:p>
          <a:p>
            <a:pPr lvl="1"/>
            <a:r>
              <a:rPr lang="cs-CZ" dirty="0"/>
              <a:t>	2.3. Podporuji u žáků a žákyň zvídavost a motivaci k učení. </a:t>
            </a:r>
          </a:p>
          <a:p>
            <a:pPr lvl="1"/>
            <a:r>
              <a:rPr lang="cs-CZ" dirty="0"/>
              <a:t>	2.4. Efektivně vedu výuku a v jejím průběhu zjišťuji míru porozumění žáků a žákyň a reaguji na jejich potřeby. </a:t>
            </a:r>
          </a:p>
          <a:p>
            <a:pPr lvl="1"/>
            <a:r>
              <a:rPr lang="cs-CZ" dirty="0"/>
              <a:t>	2.5. Reflektuji výuku a vyhodnocuji dosahování stanovených cílů.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7120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FFD8DA0-C95B-42A1-BCC2-A2E724223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08A28009-28E3-45E4-A920-35CE9B52384D}"/>
              </a:ext>
            </a:extLst>
          </p:cNvPr>
          <p:cNvSpPr/>
          <p:nvPr/>
        </p:nvSpPr>
        <p:spPr>
          <a:xfrm>
            <a:off x="477611" y="474345"/>
            <a:ext cx="1160553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cs-CZ" dirty="0"/>
          </a:p>
          <a:p>
            <a:pPr lvl="1"/>
            <a:r>
              <a:rPr lang="cs-CZ" sz="3200" b="1" dirty="0">
                <a:solidFill>
                  <a:srgbClr val="C00000"/>
                </a:solidFill>
              </a:rPr>
              <a:t>Kompetenční rámec absolventa a absolventky učitelství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b="1" dirty="0">
                <a:solidFill>
                  <a:srgbClr val="C00000"/>
                </a:solidFill>
              </a:rPr>
              <a:t>3.  Prostředí pro učení </a:t>
            </a:r>
          </a:p>
          <a:p>
            <a:pPr lvl="1"/>
            <a:r>
              <a:rPr lang="cs-CZ" dirty="0"/>
              <a:t>	3.1. Vytvářím bezpečné prostředí pro učení. </a:t>
            </a:r>
          </a:p>
          <a:p>
            <a:pPr lvl="1"/>
            <a:r>
              <a:rPr lang="cs-CZ" dirty="0"/>
              <a:t>	3.2. Vedu žáky a žákyně k chování podporujícímu učení a ke spolupráci. </a:t>
            </a:r>
          </a:p>
          <a:p>
            <a:pPr lvl="1"/>
            <a:r>
              <a:rPr lang="cs-CZ" dirty="0"/>
              <a:t>	3.3. Zajišťuji vhodné uspořádání fyzického prostoru i digitálního prostředí, kde se učení odehrává. 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b="1" dirty="0">
                <a:solidFill>
                  <a:srgbClr val="C00000"/>
                </a:solidFill>
              </a:rPr>
              <a:t>4.  Zpětná vazba a hodnocení </a:t>
            </a:r>
          </a:p>
          <a:p>
            <a:pPr lvl="1"/>
            <a:r>
              <a:rPr lang="cs-CZ" dirty="0"/>
              <a:t>	4.1. Hodnotím na základě kritérií a vedu k tomu také žáky a žákyně. </a:t>
            </a:r>
          </a:p>
          <a:p>
            <a:pPr lvl="1"/>
            <a:r>
              <a:rPr lang="cs-CZ" dirty="0"/>
              <a:t>	4.2. Poskytuji a přijímám zpětnou vazbu a vedu k tomu také žáky a žákyně. </a:t>
            </a:r>
          </a:p>
          <a:p>
            <a:pPr lvl="1"/>
            <a:r>
              <a:rPr lang="cs-CZ" dirty="0"/>
              <a:t>	4.3. Vedu žáky a žákyně k reflexi jejich učení. 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5393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238523D-0098-42D0-A5DB-31C1484D4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cs-CZ" sz="3600" b="1" dirty="0">
                <a:solidFill>
                  <a:srgbClr val="C00000"/>
                </a:solidFill>
                <a:latin typeface="+mn-lt"/>
              </a:rPr>
            </a:br>
            <a:r>
              <a:rPr lang="cs-CZ" sz="3600" b="1" dirty="0">
                <a:solidFill>
                  <a:srgbClr val="C00000"/>
                </a:solidFill>
                <a:latin typeface="+mn-lt"/>
              </a:rPr>
              <a:t>Kompetenční rámec absolventa a absolventky učitelství</a:t>
            </a:r>
            <a:r>
              <a:rPr lang="cs-CZ" b="1" dirty="0">
                <a:solidFill>
                  <a:srgbClr val="C00000"/>
                </a:solidFill>
              </a:rPr>
              <a:t/>
            </a:r>
            <a:br>
              <a:rPr lang="cs-CZ" b="1" dirty="0">
                <a:solidFill>
                  <a:srgbClr val="C00000"/>
                </a:solidFill>
              </a:rPr>
            </a:b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A3430AD5-9C32-4382-9FE3-572A1C4F8B1E}"/>
              </a:ext>
            </a:extLst>
          </p:cNvPr>
          <p:cNvSpPr/>
          <p:nvPr/>
        </p:nvSpPr>
        <p:spPr>
          <a:xfrm>
            <a:off x="747031" y="1443841"/>
            <a:ext cx="1186678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b="1" dirty="0">
                <a:solidFill>
                  <a:srgbClr val="C00000"/>
                </a:solidFill>
              </a:rPr>
              <a:t>5. Profesní spolupráce </a:t>
            </a:r>
          </a:p>
          <a:p>
            <a:pPr lvl="1"/>
            <a:r>
              <a:rPr lang="cs-CZ" dirty="0"/>
              <a:t>	5.1. Spolupracuji s kolegy a kolegyněmi ve prospěch žáků a žákyň a společného profesního růstu. </a:t>
            </a:r>
          </a:p>
          <a:p>
            <a:pPr lvl="1"/>
            <a:r>
              <a:rPr lang="cs-CZ" dirty="0"/>
              <a:t>	5.2. Spolupracuji s rodiči a širší komunitou školy v zájmu žáků a žákyň. 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b="1" dirty="0">
                <a:solidFill>
                  <a:srgbClr val="C00000"/>
                </a:solidFill>
              </a:rPr>
              <a:t>6. Profesní sebepojetí, rozvoj, etika a duševní zdraví </a:t>
            </a:r>
          </a:p>
          <a:p>
            <a:pPr lvl="1"/>
            <a:r>
              <a:rPr lang="cs-CZ" dirty="0"/>
              <a:t>	6.1. Systematicky pracuji na utváření svého sebepojetí v roli učitele či učitelky a na svém profesním rozvoji. </a:t>
            </a:r>
          </a:p>
          <a:p>
            <a:pPr lvl="1"/>
            <a:r>
              <a:rPr lang="cs-CZ" dirty="0"/>
              <a:t>	6.2. Odpovědně pracuji s informacemi a s digitálními nástroji, vedu žáky a žákyně k demokratickým hodnotám a 	jednám v souladu s profesní etikou. </a:t>
            </a:r>
          </a:p>
          <a:p>
            <a:pPr lvl="1"/>
            <a:r>
              <a:rPr lang="cs-CZ" dirty="0"/>
              <a:t>	6.3. Systematicky pečuji o své duševní zdraví a psychohygienu.</a:t>
            </a:r>
          </a:p>
        </p:txBody>
      </p:sp>
    </p:spTree>
    <p:extLst>
      <p:ext uri="{BB962C8B-B14F-4D97-AF65-F5344CB8AC3E}">
        <p14:creationId xmlns:p14="http://schemas.microsoft.com/office/powerpoint/2010/main" val="3280498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DF93CB4-8FD4-4AC0-83DB-CA6CE7B38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87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sz="2400" dirty="0">
                <a:latin typeface="+mn-lt"/>
              </a:rPr>
              <a:t>1. Představení AD PdF ČR</a:t>
            </a:r>
            <a:br>
              <a:rPr lang="cs-CZ" sz="2400" dirty="0">
                <a:latin typeface="+mn-lt"/>
              </a:rPr>
            </a:br>
            <a:r>
              <a:rPr lang="cs-CZ" sz="2400" dirty="0">
                <a:latin typeface="+mn-lt"/>
              </a:rPr>
              <a:t/>
            </a:r>
            <a:br>
              <a:rPr lang="cs-CZ" sz="2400" dirty="0">
                <a:latin typeface="+mn-lt"/>
              </a:rPr>
            </a:br>
            <a:r>
              <a:rPr lang="cs-CZ" sz="2400" dirty="0">
                <a:latin typeface="+mn-lt"/>
              </a:rPr>
              <a:t>2. Současné děkanky a děkani PdF v ČR</a:t>
            </a:r>
            <a:br>
              <a:rPr lang="cs-CZ" sz="2400" dirty="0">
                <a:latin typeface="+mn-lt"/>
              </a:rPr>
            </a:br>
            <a:r>
              <a:rPr lang="cs-CZ" sz="2400" dirty="0">
                <a:latin typeface="+mn-lt"/>
              </a:rPr>
              <a:t/>
            </a:r>
            <a:br>
              <a:rPr lang="cs-CZ" sz="2400" dirty="0">
                <a:latin typeface="+mn-lt"/>
              </a:rPr>
            </a:br>
            <a:r>
              <a:rPr lang="cs-CZ" sz="2400" dirty="0">
                <a:latin typeface="+mn-lt"/>
              </a:rPr>
              <a:t>3. Systém VŠ přípravy budoucích učitelů v ČR</a:t>
            </a:r>
            <a:br>
              <a:rPr lang="cs-CZ" sz="2400" dirty="0">
                <a:latin typeface="+mn-lt"/>
              </a:rPr>
            </a:br>
            <a:r>
              <a:rPr lang="cs-CZ" sz="2400" dirty="0">
                <a:latin typeface="+mn-lt"/>
              </a:rPr>
              <a:t/>
            </a:r>
            <a:br>
              <a:rPr lang="cs-CZ" sz="2400" dirty="0">
                <a:latin typeface="+mn-lt"/>
              </a:rPr>
            </a:br>
            <a:r>
              <a:rPr lang="cs-CZ" sz="2400" dirty="0">
                <a:latin typeface="+mn-lt"/>
              </a:rPr>
              <a:t>4. Reforma pregraduální přípravy učitelů</a:t>
            </a:r>
            <a:br>
              <a:rPr lang="cs-CZ" sz="2400" dirty="0">
                <a:latin typeface="+mn-lt"/>
              </a:rPr>
            </a:br>
            <a:r>
              <a:rPr lang="cs-CZ" sz="2400" dirty="0">
                <a:latin typeface="+mn-lt"/>
              </a:rPr>
              <a:t/>
            </a:r>
            <a:br>
              <a:rPr lang="cs-CZ" sz="2400" dirty="0">
                <a:latin typeface="+mn-lt"/>
              </a:rPr>
            </a:br>
            <a:r>
              <a:rPr lang="cs-CZ" sz="2400" dirty="0">
                <a:latin typeface="+mn-lt"/>
              </a:rPr>
              <a:t>5. Změny Rámcových požadavků na učitelské SP</a:t>
            </a:r>
            <a:br>
              <a:rPr lang="cs-CZ" sz="2400" dirty="0">
                <a:latin typeface="+mn-lt"/>
              </a:rPr>
            </a:br>
            <a:r>
              <a:rPr lang="cs-CZ" sz="2400" dirty="0">
                <a:latin typeface="+mn-lt"/>
              </a:rPr>
              <a:t/>
            </a:r>
            <a:br>
              <a:rPr lang="cs-CZ" sz="2400" dirty="0">
                <a:latin typeface="+mn-lt"/>
              </a:rPr>
            </a:br>
            <a:r>
              <a:rPr lang="cs-CZ" sz="2400" dirty="0">
                <a:latin typeface="+mn-lt"/>
              </a:rPr>
              <a:t>6. Problematika financování učitelských fakult</a:t>
            </a:r>
            <a:br>
              <a:rPr lang="cs-CZ" sz="2400" dirty="0">
                <a:latin typeface="+mn-lt"/>
              </a:rPr>
            </a:br>
            <a:r>
              <a:rPr lang="cs-CZ" sz="2400" dirty="0">
                <a:latin typeface="+mn-lt"/>
              </a:rPr>
              <a:t/>
            </a:r>
            <a:br>
              <a:rPr lang="cs-CZ" sz="2400" dirty="0">
                <a:latin typeface="+mn-lt"/>
              </a:rPr>
            </a:br>
            <a:r>
              <a:rPr lang="cs-CZ" sz="2400" dirty="0">
                <a:latin typeface="+mn-lt"/>
              </a:rPr>
              <a:t>7. Představení Národního konventu o vzdělávání – doc. Pavel Mentlík</a:t>
            </a:r>
            <a:br>
              <a:rPr lang="cs-CZ" sz="2400" dirty="0">
                <a:latin typeface="+mn-lt"/>
              </a:rPr>
            </a:br>
            <a:r>
              <a:rPr lang="cs-CZ" sz="2400" dirty="0">
                <a:latin typeface="+mn-lt"/>
              </a:rPr>
              <a:t/>
            </a:r>
            <a:br>
              <a:rPr lang="cs-CZ" sz="2400" dirty="0">
                <a:latin typeface="+mn-lt"/>
              </a:rPr>
            </a:br>
            <a:r>
              <a:rPr lang="cs-CZ" sz="2400" dirty="0">
                <a:latin typeface="+mn-lt"/>
              </a:rPr>
              <a:t>8. Pozvání na zasedání AD PdF ČR v Hradci Králové </a:t>
            </a:r>
            <a:br>
              <a:rPr lang="cs-CZ" sz="2400" dirty="0">
                <a:latin typeface="+mn-lt"/>
              </a:rPr>
            </a:br>
            <a:r>
              <a:rPr lang="cs-CZ" sz="2400" dirty="0">
                <a:latin typeface="+mn-lt"/>
              </a:rPr>
              <a:t/>
            </a:r>
            <a:br>
              <a:rPr lang="cs-CZ" sz="2400" dirty="0">
                <a:latin typeface="+mn-lt"/>
              </a:rPr>
            </a:br>
            <a:r>
              <a:rPr lang="cs-CZ" sz="2400" dirty="0">
                <a:latin typeface="+mn-lt"/>
              </a:rPr>
              <a:t>9. Diskuse</a:t>
            </a:r>
            <a:br>
              <a:rPr lang="cs-CZ" sz="2400" dirty="0">
                <a:latin typeface="+mn-lt"/>
              </a:rPr>
            </a:b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7BF41CB2-4906-4C46-A3F2-82D1C7B4F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9036" y="5538875"/>
            <a:ext cx="2005758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98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AE7E8A2-5B86-42EC-9596-0F6E77C30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>2. Úzké propojení s praxí</a:t>
            </a:r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/>
              <a:t>-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sz="3600" dirty="0">
                <a:latin typeface="+mn-lt"/>
              </a:rPr>
              <a:t>Kompletní systém podpory PU</a:t>
            </a:r>
            <a:br>
              <a:rPr lang="cs-CZ" sz="3600" dirty="0">
                <a:latin typeface="+mn-lt"/>
              </a:rPr>
            </a:br>
            <a:r>
              <a:rPr lang="cs-CZ" sz="3600" dirty="0">
                <a:latin typeface="+mn-lt"/>
              </a:rPr>
              <a:t/>
            </a:r>
            <a:br>
              <a:rPr lang="cs-CZ" sz="3600" dirty="0">
                <a:latin typeface="+mn-lt"/>
              </a:rPr>
            </a:br>
            <a:r>
              <a:rPr lang="cs-CZ" sz="3600" dirty="0">
                <a:latin typeface="+mn-lt"/>
              </a:rPr>
              <a:t>- Systém jejich vzdělávání a evaluace na fakultách</a:t>
            </a:r>
            <a:br>
              <a:rPr lang="cs-CZ" sz="3600" dirty="0">
                <a:latin typeface="+mn-lt"/>
              </a:rPr>
            </a:br>
            <a:r>
              <a:rPr lang="cs-CZ" sz="3600" dirty="0">
                <a:latin typeface="+mn-lt"/>
              </a:rPr>
              <a:t/>
            </a:r>
            <a:br>
              <a:rPr lang="cs-CZ" sz="3600" dirty="0">
                <a:latin typeface="+mn-lt"/>
              </a:rPr>
            </a:br>
            <a:r>
              <a:rPr lang="cs-CZ" sz="3600" dirty="0">
                <a:latin typeface="+mn-lt"/>
              </a:rPr>
              <a:t>- Standard fakultní a klinické školy, práce s jejich sítí</a:t>
            </a:r>
            <a:r>
              <a:rPr lang="cs-CZ" sz="36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cs-CZ" sz="3600" b="1" dirty="0">
                <a:solidFill>
                  <a:srgbClr val="C00000"/>
                </a:solidFill>
                <a:latin typeface="+mn-lt"/>
              </a:rPr>
            </a:br>
            <a:endParaRPr lang="cs-CZ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2166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CD358F7-15B1-493C-8AD5-7E3ADB9AC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/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/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/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/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/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/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/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>3.  Rozvoj inovací a regulace</a:t>
            </a:r>
            <a:r>
              <a:rPr lang="cs-CZ" dirty="0">
                <a:solidFill>
                  <a:srgbClr val="FF0000"/>
                </a:solidFill>
              </a:rPr>
              <a:t/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/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/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sz="3100" dirty="0">
                <a:latin typeface="+mn-lt"/>
              </a:rPr>
              <a:t>- úpravy rámcových požadavků, </a:t>
            </a:r>
            <a:br>
              <a:rPr lang="cs-CZ" sz="3100" dirty="0">
                <a:latin typeface="+mn-lt"/>
              </a:rPr>
            </a:br>
            <a:r>
              <a:rPr lang="cs-CZ" sz="3100" dirty="0">
                <a:latin typeface="+mn-lt"/>
              </a:rPr>
              <a:t>- standardy NAÚ pro učitelství jako profesní SP, </a:t>
            </a:r>
            <a:br>
              <a:rPr lang="cs-CZ" sz="3100" dirty="0">
                <a:latin typeface="+mn-lt"/>
              </a:rPr>
            </a:br>
            <a:r>
              <a:rPr lang="cs-CZ" sz="3100" dirty="0">
                <a:latin typeface="+mn-lt"/>
              </a:rPr>
              <a:t>- doporučující standard habilitačního a jmenovacího řízení v oblasti     </a:t>
            </a:r>
            <a:br>
              <a:rPr lang="cs-CZ" sz="3100" dirty="0">
                <a:latin typeface="+mn-lt"/>
              </a:rPr>
            </a:br>
            <a:r>
              <a:rPr lang="cs-CZ" sz="3100" dirty="0">
                <a:latin typeface="+mn-lt"/>
              </a:rPr>
              <a:t>  Pedagogiky</a:t>
            </a:r>
            <a:br>
              <a:rPr lang="cs-CZ" sz="3100" dirty="0">
                <a:latin typeface="+mn-lt"/>
              </a:rPr>
            </a:br>
            <a:r>
              <a:rPr lang="cs-CZ" sz="3100" dirty="0">
                <a:latin typeface="+mn-lt"/>
              </a:rPr>
              <a:t/>
            </a:r>
            <a:br>
              <a:rPr lang="cs-CZ" sz="3100" dirty="0">
                <a:latin typeface="+mn-lt"/>
              </a:rPr>
            </a:br>
            <a:r>
              <a:rPr lang="cs-CZ" sz="3100" dirty="0">
                <a:latin typeface="+mn-lt"/>
              </a:rPr>
              <a:t>Paralelně nová regulace DPS, nový standard DPS (rozšíření počtu hodin z 250 na 300, reflexe a zkvalitnění praxí)</a:t>
            </a:r>
            <a:br>
              <a:rPr lang="cs-CZ" sz="3100" dirty="0">
                <a:latin typeface="+mn-lt"/>
              </a:rPr>
            </a:br>
            <a:endParaRPr lang="cs-CZ" sz="31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2900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DAA165A-00D2-4D7B-BFB5-E72F1C54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1E6189A1-EC04-47D4-A9FF-5F94FF6E1293}"/>
              </a:ext>
            </a:extLst>
          </p:cNvPr>
          <p:cNvSpPr/>
          <p:nvPr/>
        </p:nvSpPr>
        <p:spPr>
          <a:xfrm>
            <a:off x="877661" y="603187"/>
            <a:ext cx="67528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400" b="1" spc="-1" dirty="0">
                <a:solidFill>
                  <a:srgbClr val="C00000"/>
                </a:solidFill>
              </a:rPr>
              <a:t>4</a:t>
            </a:r>
            <a:r>
              <a:rPr lang="en-US" sz="2400" b="1" spc="-1" dirty="0">
                <a:solidFill>
                  <a:srgbClr val="C00000"/>
                </a:solidFill>
              </a:rPr>
              <a:t> </a:t>
            </a:r>
            <a:r>
              <a:rPr lang="cs-CZ" sz="2400" b="1" cap="small" spc="-1" dirty="0">
                <a:solidFill>
                  <a:srgbClr val="C00000"/>
                </a:solidFill>
              </a:rPr>
              <a:t>zvýšení otevřenosti systému</a:t>
            </a:r>
          </a:p>
          <a:p>
            <a:r>
              <a:rPr lang="cs-CZ" sz="2400" b="1" spc="-1" dirty="0">
                <a:solidFill>
                  <a:srgbClr val="C00000"/>
                </a:solidFill>
              </a:rPr>
              <a:t>5</a:t>
            </a:r>
            <a:r>
              <a:rPr lang="en-US" sz="2400" b="1" spc="-1" dirty="0">
                <a:solidFill>
                  <a:srgbClr val="C00000"/>
                </a:solidFill>
              </a:rPr>
              <a:t> </a:t>
            </a:r>
            <a:r>
              <a:rPr lang="cs-CZ" sz="2400" b="1" cap="small" spc="-1" dirty="0">
                <a:solidFill>
                  <a:srgbClr val="C00000"/>
                </a:solidFill>
              </a:rPr>
              <a:t>zvýšení atraktivity studia</a:t>
            </a:r>
            <a:endParaRPr lang="en-US" sz="2400" spc="-1" dirty="0">
              <a:solidFill>
                <a:srgbClr val="C00000"/>
              </a:solidFill>
              <a:latin typeface="Arial"/>
            </a:endParaRPr>
          </a:p>
          <a:p>
            <a:r>
              <a:rPr lang="cs-CZ" sz="2400" b="1" spc="-1" dirty="0">
                <a:solidFill>
                  <a:srgbClr val="C00000"/>
                </a:solidFill>
              </a:rPr>
              <a:t>6</a:t>
            </a:r>
            <a:r>
              <a:rPr lang="en-US" sz="2400" b="1" spc="-1" dirty="0">
                <a:solidFill>
                  <a:srgbClr val="C00000"/>
                </a:solidFill>
              </a:rPr>
              <a:t> </a:t>
            </a:r>
            <a:r>
              <a:rPr lang="cs-CZ" sz="2400" b="1" cap="small" spc="-1" dirty="0">
                <a:solidFill>
                  <a:srgbClr val="C00000"/>
                </a:solidFill>
              </a:rPr>
              <a:t>rozvoj oborových didaktik</a:t>
            </a:r>
          </a:p>
          <a:p>
            <a:endParaRPr lang="cs-CZ" b="1" cap="small" spc="-1" dirty="0">
              <a:solidFill>
                <a:srgbClr val="C00000"/>
              </a:solidFill>
              <a:latin typeface="Arial"/>
            </a:endParaRPr>
          </a:p>
          <a:p>
            <a:endParaRPr lang="cs-CZ" b="1" cap="small" spc="-1" dirty="0">
              <a:solidFill>
                <a:srgbClr val="C00000"/>
              </a:solidFill>
              <a:latin typeface="Arial"/>
            </a:endParaRPr>
          </a:p>
          <a:p>
            <a:endParaRPr lang="cs-CZ" b="1" cap="small" spc="-1" dirty="0">
              <a:solidFill>
                <a:srgbClr val="C00000"/>
              </a:solidFill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Podpora revizi RVP (proces zastaven, proběhla ostrá diskuse, nesouhlas některých oborových skupin…. – revize RVP ZS2)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Podpora oborových didaktik v ČR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 rámci OP JAK – projekty na podporu inovací, rozvoje didaktik, tandemové výuky apod.</a:t>
            </a:r>
          </a:p>
          <a:p>
            <a:endParaRPr lang="en-US" spc="-1" dirty="0">
              <a:solidFill>
                <a:srgbClr val="C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6068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F33C01E-35AB-4EE2-9E94-779C24689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>Změny Rámcových požadavků na učitelské SP</a:t>
            </a:r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>Změny Rámcových požadavků na učitelské SP</a:t>
            </a:r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sz="2000" dirty="0">
                <a:latin typeface="+mn-lt"/>
              </a:rPr>
              <a:t>Rámcové požadavky na studijní programy, jejichž absolvováním se získává odborná kvalifikace k výkonu regulovaných povolání pedagogických pracovníků</a:t>
            </a:r>
            <a:br>
              <a:rPr lang="cs-CZ" sz="2000" dirty="0">
                <a:latin typeface="+mn-lt"/>
              </a:rPr>
            </a:br>
            <a:r>
              <a:rPr lang="cs-CZ" sz="2000" dirty="0">
                <a:latin typeface="+mn-lt"/>
              </a:rPr>
              <a:t/>
            </a:r>
            <a:br>
              <a:rPr lang="cs-CZ" sz="2000" dirty="0">
                <a:latin typeface="+mn-lt"/>
              </a:rPr>
            </a:br>
            <a:r>
              <a:rPr lang="cs-CZ" sz="2000" dirty="0">
                <a:latin typeface="+mn-lt"/>
              </a:rPr>
              <a:t>základní rámec studia (% podíl jednotlivých složek) – předměty oborů, </a:t>
            </a:r>
            <a:r>
              <a:rPr lang="cs-CZ" sz="2000" dirty="0" err="1">
                <a:latin typeface="+mn-lt"/>
              </a:rPr>
              <a:t>ped</a:t>
            </a:r>
            <a:r>
              <a:rPr lang="cs-CZ" sz="2000" dirty="0">
                <a:latin typeface="+mn-lt"/>
              </a:rPr>
              <a:t>.-</a:t>
            </a:r>
            <a:r>
              <a:rPr lang="cs-CZ" sz="2000" dirty="0" err="1">
                <a:latin typeface="+mn-lt"/>
              </a:rPr>
              <a:t>ps</a:t>
            </a:r>
            <a:r>
              <a:rPr lang="cs-CZ" sz="2000" dirty="0">
                <a:latin typeface="+mn-lt"/>
              </a:rPr>
              <a:t> základu, praxe…</a:t>
            </a:r>
            <a:br>
              <a:rPr lang="cs-CZ" sz="2000" dirty="0">
                <a:latin typeface="+mn-lt"/>
              </a:rPr>
            </a:br>
            <a:r>
              <a:rPr lang="cs-CZ" sz="2000" dirty="0">
                <a:latin typeface="+mn-lt"/>
              </a:rPr>
              <a:t/>
            </a:r>
            <a:br>
              <a:rPr lang="cs-CZ" sz="2000" dirty="0">
                <a:latin typeface="+mn-lt"/>
              </a:rPr>
            </a:br>
            <a:r>
              <a:rPr lang="cs-CZ" sz="2000" dirty="0">
                <a:latin typeface="+mn-lt"/>
              </a:rPr>
              <a:t>v procesu řešení, připomínkování již 2. verze</a:t>
            </a:r>
            <a:br>
              <a:rPr lang="cs-CZ" sz="2000" dirty="0">
                <a:latin typeface="+mn-lt"/>
              </a:rPr>
            </a:br>
            <a:r>
              <a:rPr lang="cs-CZ" sz="2000" dirty="0">
                <a:latin typeface="+mn-lt"/>
              </a:rPr>
              <a:t/>
            </a:r>
            <a:br>
              <a:rPr lang="cs-CZ" sz="2000" dirty="0">
                <a:latin typeface="+mn-lt"/>
              </a:rPr>
            </a:br>
            <a:r>
              <a:rPr lang="cs-CZ" sz="2000" dirty="0">
                <a:latin typeface="+mn-lt"/>
              </a:rPr>
              <a:t>otázky: </a:t>
            </a:r>
            <a:br>
              <a:rPr lang="cs-CZ" sz="2000" dirty="0">
                <a:latin typeface="+mn-lt"/>
              </a:rPr>
            </a:br>
            <a:r>
              <a:rPr lang="cs-CZ" sz="2000" dirty="0">
                <a:latin typeface="+mn-lt"/>
              </a:rPr>
              <a:t>	- 5 leté souvislé studium x dělené studium 3+2</a:t>
            </a:r>
            <a:br>
              <a:rPr lang="cs-CZ" sz="2000" dirty="0">
                <a:latin typeface="+mn-lt"/>
              </a:rPr>
            </a:br>
            <a:r>
              <a:rPr lang="cs-CZ" sz="2000" dirty="0">
                <a:latin typeface="+mn-lt"/>
              </a:rPr>
              <a:t>	- profesní/akademický SP – požadavky, specifikace…</a:t>
            </a:r>
            <a:br>
              <a:rPr lang="cs-CZ" sz="2000" dirty="0">
                <a:latin typeface="+mn-lt"/>
              </a:rPr>
            </a:br>
            <a:r>
              <a:rPr lang="cs-CZ" sz="2000" dirty="0">
                <a:latin typeface="+mn-lt"/>
              </a:rPr>
              <a:t>	- klinický semestr, klinický rok</a:t>
            </a:r>
            <a:br>
              <a:rPr lang="cs-CZ" sz="2000" dirty="0">
                <a:latin typeface="+mn-lt"/>
              </a:rPr>
            </a:br>
            <a:r>
              <a:rPr lang="cs-CZ" sz="2000" dirty="0">
                <a:latin typeface="+mn-lt"/>
              </a:rPr>
              <a:t>	- reflexe a zkvalitnění praxí</a:t>
            </a:r>
            <a:br>
              <a:rPr lang="cs-CZ" sz="2000" dirty="0">
                <a:latin typeface="+mn-lt"/>
              </a:rPr>
            </a:br>
            <a:r>
              <a:rPr lang="cs-CZ" sz="2000" dirty="0">
                <a:latin typeface="+mn-lt"/>
              </a:rPr>
              <a:t>	- jednooborová/dvouoborová studia</a:t>
            </a:r>
            <a:br>
              <a:rPr lang="cs-CZ" sz="2000" dirty="0">
                <a:latin typeface="+mn-lt"/>
              </a:rPr>
            </a:br>
            <a:r>
              <a:rPr lang="cs-CZ" sz="2000" dirty="0">
                <a:latin typeface="+mn-lt"/>
              </a:rPr>
              <a:t>	- možnost spojení přípravy učitelů pro ZS2+SSK</a:t>
            </a:r>
            <a:br>
              <a:rPr lang="cs-CZ" sz="2000" dirty="0">
                <a:latin typeface="+mn-lt"/>
              </a:rPr>
            </a:br>
            <a:r>
              <a:rPr lang="cs-CZ" sz="2000" dirty="0">
                <a:latin typeface="+mn-lt"/>
              </a:rPr>
              <a:t>	- otázky prostupnosti studia (z jiných neučitelských oborových Bc. SP)</a:t>
            </a:r>
            <a:br>
              <a:rPr lang="cs-CZ" sz="2000" dirty="0">
                <a:latin typeface="+mn-lt"/>
              </a:rPr>
            </a:br>
            <a:r>
              <a:rPr lang="cs-CZ" sz="2000" dirty="0">
                <a:latin typeface="+mn-lt"/>
              </a:rPr>
              <a:t/>
            </a:r>
            <a:br>
              <a:rPr lang="cs-CZ" sz="2000" dirty="0">
                <a:latin typeface="+mn-lt"/>
              </a:rPr>
            </a:br>
            <a:r>
              <a:rPr lang="cs-CZ" sz="2000" dirty="0">
                <a:latin typeface="+mn-lt"/>
              </a:rPr>
              <a:t/>
            </a:r>
            <a:br>
              <a:rPr lang="cs-CZ" sz="2000" dirty="0">
                <a:latin typeface="+mn-lt"/>
              </a:rPr>
            </a:br>
            <a:r>
              <a:rPr lang="cs-CZ" sz="2000" dirty="0">
                <a:solidFill>
                  <a:srgbClr val="C00000"/>
                </a:solidFill>
                <a:latin typeface="+mn-lt"/>
              </a:rPr>
              <a:t/>
            </a:r>
            <a:br>
              <a:rPr lang="cs-CZ" sz="2000" dirty="0">
                <a:solidFill>
                  <a:srgbClr val="C00000"/>
                </a:solidFill>
                <a:latin typeface="+mn-lt"/>
              </a:rPr>
            </a:br>
            <a:endParaRPr lang="cs-CZ" sz="20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BB237622-154E-4AD6-8FA9-77FE58846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761" y="5685832"/>
            <a:ext cx="2005758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02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56FA095-5144-4535-ABC3-312645FC3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/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/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/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/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/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/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/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/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/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>Problematika financování učitelských fakult</a:t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/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/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sz="2200" dirty="0">
                <a:latin typeface="+mn-lt"/>
              </a:rPr>
              <a:t>Při neustálých změnách a inovacích nedostatek finančních prostředků na mzdy, provoz i investice</a:t>
            </a:r>
            <a:br>
              <a:rPr lang="cs-CZ" sz="2200" dirty="0">
                <a:latin typeface="+mn-lt"/>
              </a:rPr>
            </a:br>
            <a:r>
              <a:rPr lang="cs-CZ" sz="2200" dirty="0">
                <a:latin typeface="+mn-lt"/>
              </a:rPr>
              <a:t/>
            </a:r>
            <a:br>
              <a:rPr lang="cs-CZ" sz="2200" dirty="0">
                <a:latin typeface="+mn-lt"/>
              </a:rPr>
            </a:br>
            <a:r>
              <a:rPr lang="cs-CZ" sz="2200" dirty="0">
                <a:latin typeface="+mn-lt"/>
              </a:rPr>
              <a:t>Bojujeme s odchody AP do regionálního školství – často lepší platy</a:t>
            </a:r>
            <a:br>
              <a:rPr lang="cs-CZ" sz="2200" dirty="0">
                <a:latin typeface="+mn-lt"/>
              </a:rPr>
            </a:br>
            <a:r>
              <a:rPr lang="cs-CZ" sz="2200" dirty="0">
                <a:latin typeface="+mn-lt"/>
              </a:rPr>
              <a:t/>
            </a:r>
            <a:br>
              <a:rPr lang="cs-CZ" sz="2200" dirty="0">
                <a:latin typeface="+mn-lt"/>
              </a:rPr>
            </a:br>
            <a:r>
              <a:rPr lang="cs-CZ" sz="2200" dirty="0">
                <a:latin typeface="+mn-lt"/>
              </a:rPr>
              <a:t>O finance často bojujeme také uvnitř univerzit – různé způsoby dělení financí – akademická svoboda, samostatnost, o rozpočtech rozhodují senáty univerzit…</a:t>
            </a:r>
            <a:br>
              <a:rPr lang="cs-CZ" sz="2200" dirty="0">
                <a:latin typeface="+mn-lt"/>
              </a:rPr>
            </a:br>
            <a:r>
              <a:rPr lang="cs-CZ" sz="2200" dirty="0">
                <a:latin typeface="+mn-lt"/>
              </a:rPr>
              <a:t/>
            </a:r>
            <a:br>
              <a:rPr lang="cs-CZ" sz="2200" dirty="0">
                <a:latin typeface="+mn-lt"/>
              </a:rPr>
            </a:br>
            <a:r>
              <a:rPr lang="cs-CZ" sz="2200" dirty="0">
                <a:latin typeface="+mn-lt"/>
              </a:rPr>
              <a:t>Do budoucna se zvažuje zapojení </a:t>
            </a:r>
            <a:r>
              <a:rPr lang="cs-CZ" sz="2200" dirty="0" err="1">
                <a:latin typeface="+mn-lt"/>
              </a:rPr>
              <a:t>KENu</a:t>
            </a:r>
            <a:r>
              <a:rPr lang="cs-CZ" sz="2200" dirty="0">
                <a:latin typeface="+mn-lt"/>
              </a:rPr>
              <a:t> do přidělování financí pro jednotlivé univerzity.</a:t>
            </a:r>
            <a:br>
              <a:rPr lang="cs-CZ" sz="2200" dirty="0">
                <a:latin typeface="+mn-lt"/>
              </a:rPr>
            </a:br>
            <a:r>
              <a:rPr lang="cs-CZ" sz="2200" dirty="0">
                <a:latin typeface="+mn-lt"/>
              </a:rPr>
              <a:t>V tuto chvíli zakonzervovaný systém (9 let) dle zastaralých počtů studentů a finanční náročnosti jednotlivých SP.</a:t>
            </a:r>
            <a:br>
              <a:rPr lang="cs-CZ" sz="2200" dirty="0">
                <a:latin typeface="+mn-lt"/>
              </a:rPr>
            </a:br>
            <a:r>
              <a:rPr lang="cs-CZ" sz="2200" dirty="0">
                <a:latin typeface="+mn-lt"/>
              </a:rPr>
              <a:t>Ve hře možnost </a:t>
            </a:r>
            <a:r>
              <a:rPr lang="cs-CZ" sz="2200" dirty="0" err="1">
                <a:latin typeface="+mn-lt"/>
              </a:rPr>
              <a:t>kontraktového</a:t>
            </a:r>
            <a:r>
              <a:rPr lang="cs-CZ" sz="2200" dirty="0">
                <a:latin typeface="+mn-lt"/>
              </a:rPr>
              <a:t> financování FPU….</a:t>
            </a:r>
            <a:br>
              <a:rPr lang="cs-CZ" sz="2200" dirty="0">
                <a:latin typeface="+mn-lt"/>
              </a:rPr>
            </a:br>
            <a:r>
              <a:rPr lang="cs-CZ" sz="2200" dirty="0">
                <a:latin typeface="+mn-lt"/>
              </a:rPr>
              <a:t/>
            </a:r>
            <a:br>
              <a:rPr lang="cs-CZ" sz="2200" dirty="0">
                <a:latin typeface="+mn-lt"/>
              </a:rPr>
            </a:br>
            <a:r>
              <a:rPr lang="cs-CZ" sz="2200" dirty="0">
                <a:latin typeface="+mn-lt"/>
              </a:rPr>
              <a:t>Ukazatel A (fix), K (kvalita) – výstupy tvůrčích činností a další ukazatele</a:t>
            </a:r>
            <a:br>
              <a:rPr lang="cs-CZ" sz="2200" dirty="0">
                <a:latin typeface="+mn-lt"/>
              </a:rPr>
            </a:br>
            <a:r>
              <a:rPr lang="cs-CZ" sz="2200" dirty="0">
                <a:latin typeface="+mn-lt"/>
              </a:rPr>
              <a:t>Navíc: Ukazatel P – na mzdové náklady PdF, na rozvoj praxí a didaktiky (i pro </a:t>
            </a:r>
            <a:r>
              <a:rPr lang="cs-CZ" sz="2200" dirty="0" err="1">
                <a:latin typeface="+mn-lt"/>
              </a:rPr>
              <a:t>PřF</a:t>
            </a:r>
            <a:r>
              <a:rPr lang="cs-CZ" sz="2200" dirty="0">
                <a:latin typeface="+mn-lt"/>
              </a:rPr>
              <a:t>, FF) – nelibost rektorů a ostatních fakult – označují jako nesystémové…</a:t>
            </a:r>
            <a:br>
              <a:rPr lang="cs-CZ" sz="2200" dirty="0">
                <a:latin typeface="+mn-lt"/>
              </a:rPr>
            </a:br>
            <a:endParaRPr lang="cs-CZ" sz="22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4F6DC50A-811A-4A30-823B-086DCE264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7828" y="5759310"/>
            <a:ext cx="2005758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01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1002324-DD39-44D9-96B9-8D89566A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>Změny ministrů školství ČR</a:t>
            </a:r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sz="2000" dirty="0">
                <a:latin typeface="+mn-lt"/>
              </a:rPr>
              <a:t/>
            </a:r>
            <a:br>
              <a:rPr lang="cs-CZ" sz="2000" dirty="0">
                <a:latin typeface="+mn-lt"/>
              </a:rPr>
            </a:br>
            <a:r>
              <a:rPr lang="cs-CZ" sz="2000" dirty="0">
                <a:latin typeface="+mn-lt"/>
              </a:rPr>
              <a:t>- </a:t>
            </a:r>
            <a:r>
              <a:rPr lang="cs-CZ" sz="2200" dirty="0">
                <a:latin typeface="+mn-lt"/>
              </a:rPr>
              <a:t>časté změny názorů a koncepcí neskutečně školství a přípravě budoucích učitelů škodí!</a:t>
            </a:r>
            <a:br>
              <a:rPr lang="cs-CZ" sz="2200" dirty="0">
                <a:latin typeface="+mn-lt"/>
              </a:rPr>
            </a:br>
            <a:r>
              <a:rPr lang="cs-CZ" sz="2200" dirty="0">
                <a:latin typeface="+mn-lt"/>
              </a:rPr>
              <a:t/>
            </a:r>
            <a:br>
              <a:rPr lang="cs-CZ" sz="2200" dirty="0">
                <a:latin typeface="+mn-lt"/>
              </a:rPr>
            </a:br>
            <a:r>
              <a:rPr lang="cs-CZ" sz="2200" dirty="0">
                <a:latin typeface="+mn-lt"/>
              </a:rPr>
              <a:t>- od 1993 (samostatná ČR) je doc. M. Bek již 22. ministrem školství!</a:t>
            </a:r>
            <a:br>
              <a:rPr lang="cs-CZ" sz="2200" dirty="0">
                <a:latin typeface="+mn-lt"/>
              </a:rPr>
            </a:br>
            <a:r>
              <a:rPr lang="cs-CZ" sz="2200" dirty="0">
                <a:latin typeface="+mn-lt"/>
              </a:rPr>
              <a:t/>
            </a:r>
            <a:br>
              <a:rPr lang="cs-CZ" sz="2200" dirty="0">
                <a:latin typeface="+mn-lt"/>
              </a:rPr>
            </a:br>
            <a:r>
              <a:rPr lang="cs-CZ" sz="2200" dirty="0">
                <a:latin typeface="+mn-lt"/>
              </a:rPr>
              <a:t/>
            </a:r>
            <a:br>
              <a:rPr lang="cs-CZ" sz="2200" dirty="0">
                <a:latin typeface="+mn-lt"/>
              </a:rPr>
            </a:br>
            <a:r>
              <a:rPr lang="cs-CZ" sz="2200" dirty="0">
                <a:latin typeface="+mn-lt"/>
              </a:rPr>
              <a:t>2015 – 2017	Kateřina Valachová</a:t>
            </a:r>
            <a:br>
              <a:rPr lang="cs-CZ" sz="2200" dirty="0">
                <a:latin typeface="+mn-lt"/>
              </a:rPr>
            </a:br>
            <a:r>
              <a:rPr lang="cs-CZ" sz="2200" dirty="0">
                <a:latin typeface="+mn-lt"/>
              </a:rPr>
              <a:t>2017		Stanislav </a:t>
            </a:r>
            <a:r>
              <a:rPr lang="cs-CZ" sz="2200" dirty="0" err="1">
                <a:latin typeface="+mn-lt"/>
              </a:rPr>
              <a:t>Štech</a:t>
            </a:r>
            <a:r>
              <a:rPr lang="cs-CZ" sz="2200" dirty="0">
                <a:latin typeface="+mn-lt"/>
              </a:rPr>
              <a:t/>
            </a:r>
            <a:br>
              <a:rPr lang="cs-CZ" sz="2200" dirty="0">
                <a:latin typeface="+mn-lt"/>
              </a:rPr>
            </a:br>
            <a:r>
              <a:rPr lang="cs-CZ" sz="2200" dirty="0">
                <a:latin typeface="+mn-lt"/>
              </a:rPr>
              <a:t>2017 – 2021	Robert </a:t>
            </a:r>
            <a:r>
              <a:rPr lang="cs-CZ" sz="2200" dirty="0" err="1">
                <a:latin typeface="+mn-lt"/>
              </a:rPr>
              <a:t>Plaga</a:t>
            </a:r>
            <a:r>
              <a:rPr lang="cs-CZ" sz="2200" dirty="0">
                <a:latin typeface="+mn-lt"/>
              </a:rPr>
              <a:t/>
            </a:r>
            <a:br>
              <a:rPr lang="cs-CZ" sz="2200" dirty="0">
                <a:latin typeface="+mn-lt"/>
              </a:rPr>
            </a:br>
            <a:r>
              <a:rPr lang="cs-CZ" sz="2200" dirty="0">
                <a:latin typeface="+mn-lt"/>
              </a:rPr>
              <a:t>2021 – 2022	Petr Gazdík</a:t>
            </a:r>
            <a:br>
              <a:rPr lang="cs-CZ" sz="2200" dirty="0">
                <a:latin typeface="+mn-lt"/>
              </a:rPr>
            </a:br>
            <a:r>
              <a:rPr lang="cs-CZ" sz="2200" dirty="0">
                <a:latin typeface="+mn-lt"/>
              </a:rPr>
              <a:t>2022 – 2023	Vladimír Balaš</a:t>
            </a:r>
            <a:br>
              <a:rPr lang="cs-CZ" sz="2200" dirty="0">
                <a:latin typeface="+mn-lt"/>
              </a:rPr>
            </a:br>
            <a:r>
              <a:rPr lang="cs-CZ" sz="2200" dirty="0">
                <a:latin typeface="+mn-lt"/>
              </a:rPr>
              <a:t>2023 – dosud	Mikuláš Bek</a:t>
            </a:r>
            <a:r>
              <a:rPr lang="cs-CZ" sz="2000" dirty="0">
                <a:latin typeface="+mn-lt"/>
              </a:rPr>
              <a:t/>
            </a:r>
            <a:br>
              <a:rPr lang="cs-CZ" sz="2000" dirty="0">
                <a:latin typeface="+mn-lt"/>
              </a:rPr>
            </a:br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447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89B2445-0946-4E6D-A019-2299EADB3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/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/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/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/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>Představení Národního konventu o vzdělávání</a:t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/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/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/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sz="2800" b="1" dirty="0"/>
              <a:t>doc. RNDr. Pavel Mentlík, Ph.D. (ZČU)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E1C6AAE0-516D-4B7A-BA1F-DAA505950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2346" y="5730142"/>
            <a:ext cx="2005758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16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27EEC77-3E20-488C-81B3-D8CA31844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/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/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/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/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/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>Pozvání na zasedání AD PdF ČR v Hradci Králové</a:t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/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/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sz="2700" b="1" u="sng" dirty="0">
                <a:solidFill>
                  <a:srgbClr val="C00000"/>
                </a:solidFill>
              </a:rPr>
              <a:t>st 22. – pá 24. květen 2024</a:t>
            </a:r>
            <a:br>
              <a:rPr lang="cs-CZ" sz="2700" b="1" u="sng" dirty="0">
                <a:solidFill>
                  <a:srgbClr val="C00000"/>
                </a:solidFill>
              </a:rPr>
            </a:br>
            <a:r>
              <a:rPr lang="cs-CZ" sz="1600" b="1" u="sng" dirty="0"/>
              <a:t/>
            </a:r>
            <a:br>
              <a:rPr lang="cs-CZ" sz="1600" b="1" u="sng" dirty="0"/>
            </a:br>
            <a:r>
              <a:rPr lang="cs-CZ" sz="1600" dirty="0"/>
              <a:t>již dříve zaslán e-mail s kontakty na ubytování</a:t>
            </a:r>
            <a:br>
              <a:rPr lang="cs-CZ" sz="1600" dirty="0"/>
            </a:br>
            <a:r>
              <a:rPr lang="cs-CZ" sz="1600" dirty="0"/>
              <a:t>ještě cca v březnu půjde oficiální přihláška</a:t>
            </a:r>
            <a:br>
              <a:rPr lang="cs-CZ" sz="1600" dirty="0"/>
            </a:br>
            <a:r>
              <a:rPr lang="cs-CZ" sz="1600" i="1" u="sng" dirty="0"/>
              <a:t>Program: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podobný průběh jako v Komárně </a:t>
            </a:r>
            <a:br>
              <a:rPr lang="cs-CZ" sz="1600" dirty="0"/>
            </a:br>
            <a:r>
              <a:rPr lang="cs-CZ" sz="1600" dirty="0"/>
              <a:t>– společná i oddělená jednání AD PdF ČR a SR</a:t>
            </a:r>
            <a:br>
              <a:rPr lang="cs-CZ" sz="1600" dirty="0"/>
            </a:br>
            <a:r>
              <a:rPr lang="cs-CZ" sz="1600" dirty="0"/>
              <a:t>+ divadlo Drak, společenské setkání…</a:t>
            </a:r>
            <a:br>
              <a:rPr lang="cs-CZ" sz="1600" dirty="0"/>
            </a:b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/>
            </a:r>
            <a:br>
              <a:rPr lang="cs-CZ" sz="1600" dirty="0"/>
            </a:br>
            <a:endParaRPr lang="cs-CZ" sz="1600" b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3AE0B24A-1FEB-4A1C-A11B-3F1D5C07D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5774" y="5600106"/>
            <a:ext cx="2005758" cy="112785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3A516E85-C7EA-472C-B2B1-041CC0CFD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011" y="1645102"/>
            <a:ext cx="3986213" cy="26574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3DFE9361-FC84-46AD-A25D-0EA4314CF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797" y="4334554"/>
            <a:ext cx="2743200" cy="16668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246231B9-0CEE-485B-A445-1919C4CD97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1151" y="5134689"/>
            <a:ext cx="1347333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18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9B9E3F6-79EB-4C0A-ADEF-46369410F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/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/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/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/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/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/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/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>Diskuse</a:t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/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/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/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sz="3100" b="1" i="1" dirty="0"/>
              <a:t>Děkuji </a:t>
            </a:r>
            <a:r>
              <a:rPr lang="cs-CZ" sz="3100" b="1" i="1"/>
              <a:t>za pozornost. </a:t>
            </a:r>
            <a:r>
              <a:rPr lang="cs-CZ" sz="3100" b="1" i="1" dirty="0"/>
              <a:t/>
            </a:r>
            <a:br>
              <a:rPr lang="cs-CZ" sz="3100" b="1" i="1" dirty="0"/>
            </a:br>
            <a:r>
              <a:rPr lang="cs-CZ" sz="3100" b="1" i="1" dirty="0"/>
              <a:t/>
            </a:r>
            <a:br>
              <a:rPr lang="cs-CZ" sz="3100" b="1" i="1" dirty="0"/>
            </a:br>
            <a:r>
              <a:rPr lang="cs-CZ" sz="3100" b="1" i="1" dirty="0"/>
              <a:t>Těšíme se na setkání ve dnech 22. – 24. května 2024 v Hradci Králové.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5B8CE007-AB7F-4004-AE59-9DB1D8E1C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581" y="5693996"/>
            <a:ext cx="2005758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99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65A7032-B72A-4AE5-9ACB-EADFC339FE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1C03E20F-9B0E-47FC-8B9F-98CDE0FD4A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981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xmlns="" id="{B91CE4B3-A300-41B5-92FA-4040630338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7184" y="1197203"/>
            <a:ext cx="9144000" cy="258191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xmlns="" id="{890C5849-EE73-4B74-92EF-3B6A8AAAF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159" y="1622408"/>
            <a:ext cx="9144000" cy="5004169"/>
          </a:xfrm>
        </p:spPr>
        <p:txBody>
          <a:bodyPr/>
          <a:lstStyle/>
          <a:p>
            <a:pPr algn="l"/>
            <a:r>
              <a:rPr lang="cs-CZ" dirty="0"/>
              <a:t>Ostravská univerzita </a:t>
            </a:r>
          </a:p>
          <a:p>
            <a:pPr algn="l"/>
            <a:r>
              <a:rPr lang="cs-CZ" dirty="0"/>
              <a:t>Jihočeská univerzita </a:t>
            </a:r>
          </a:p>
          <a:p>
            <a:pPr algn="l"/>
            <a:r>
              <a:rPr lang="cs-CZ" dirty="0"/>
              <a:t>Univerzita Palackého v Olomouci</a:t>
            </a:r>
          </a:p>
          <a:p>
            <a:pPr algn="l"/>
            <a:r>
              <a:rPr lang="cs-CZ" dirty="0"/>
              <a:t>Technická univerzita v Liberci</a:t>
            </a:r>
          </a:p>
          <a:p>
            <a:pPr algn="l"/>
            <a:r>
              <a:rPr lang="cs-CZ" dirty="0"/>
              <a:t>Masarykova univerzita </a:t>
            </a:r>
          </a:p>
          <a:p>
            <a:pPr algn="l"/>
            <a:r>
              <a:rPr lang="cs-CZ" dirty="0"/>
              <a:t>Univerzita Hradec Králové </a:t>
            </a:r>
          </a:p>
          <a:p>
            <a:pPr algn="l"/>
            <a:r>
              <a:rPr lang="cs-CZ" dirty="0"/>
              <a:t>Západočeská Univerzita </a:t>
            </a:r>
          </a:p>
          <a:p>
            <a:pPr algn="l"/>
            <a:r>
              <a:rPr lang="cs-CZ" dirty="0"/>
              <a:t>Univerzita Jana Evangelisty Purkyně v Ústí nad L. </a:t>
            </a:r>
          </a:p>
          <a:p>
            <a:pPr algn="l"/>
            <a:r>
              <a:rPr lang="cs-CZ" dirty="0"/>
              <a:t>Univerzita Karlova</a:t>
            </a:r>
          </a:p>
        </p:txBody>
      </p:sp>
      <p:pic>
        <p:nvPicPr>
          <p:cNvPr id="9" name="Picture 4" descr="Obrázek">
            <a:extLst>
              <a:ext uri="{FF2B5EF4-FFF2-40B4-BE49-F238E27FC236}">
                <a16:creationId xmlns:a16="http://schemas.microsoft.com/office/drawing/2014/main" xmlns="" id="{0211B38E-F558-4423-8B3E-672A7ED2A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924" y="1516191"/>
            <a:ext cx="1714987" cy="35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cký objekt 9">
            <a:extLst>
              <a:ext uri="{FF2B5EF4-FFF2-40B4-BE49-F238E27FC236}">
                <a16:creationId xmlns:a16="http://schemas.microsoft.com/office/drawing/2014/main" xmlns="" id="{A8780271-5C58-435E-AC4C-0A21A87AA4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28924" y="1895308"/>
            <a:ext cx="1084485" cy="36149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549BF293-23CD-46A1-AD21-9E3B2254D4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924" y="2340310"/>
            <a:ext cx="1215972" cy="53804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FCAECE69-9E7D-418A-8D01-FAC299E8AF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924" y="3070501"/>
            <a:ext cx="779644" cy="20226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83913983-6AB0-4C9A-8F11-8F6C7970DE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8925" y="3378984"/>
            <a:ext cx="665120" cy="48270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6EEA55CD-C0A4-4122-8D1D-890DAB173D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65" y="3897048"/>
            <a:ext cx="1714987" cy="442476"/>
          </a:xfrm>
          <a:prstGeom prst="rect">
            <a:avLst/>
          </a:prstGeom>
        </p:spPr>
      </p:pic>
      <p:pic>
        <p:nvPicPr>
          <p:cNvPr id="15" name="Grafický objekt 14">
            <a:extLst>
              <a:ext uri="{FF2B5EF4-FFF2-40B4-BE49-F238E27FC236}">
                <a16:creationId xmlns:a16="http://schemas.microsoft.com/office/drawing/2014/main" xmlns="" id="{55299486-6341-4598-947C-6AB5777747F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157699" y="4392296"/>
            <a:ext cx="1336258" cy="378606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07F6CEA7-46C9-40C6-A59C-3A090B7FC00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221" y="4804000"/>
            <a:ext cx="1407675" cy="53780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83E53884-2387-4CC1-AF89-2065A997DE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28924" y="5275732"/>
            <a:ext cx="1159068" cy="378607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DA3C1A61-CF4D-42CD-B857-201D45037C8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925" y="5896686"/>
            <a:ext cx="1594497" cy="89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26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5B5930B-62B9-4748-ABA9-DB9EBA3B7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969" y="365125"/>
            <a:ext cx="8902831" cy="1325563"/>
          </a:xfrm>
        </p:spPr>
        <p:txBody>
          <a:bodyPr/>
          <a:lstStyle/>
          <a:p>
            <a:r>
              <a:rPr lang="cs-CZ" dirty="0"/>
              <a:t>Jihočeská univerzita 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xmlns="" id="{DFBE0D62-BACE-4117-848A-618F4EB979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86773" y="673899"/>
            <a:ext cx="2286000" cy="762000"/>
          </a:xfrm>
          <a:prstGeom prst="rect">
            <a:avLst/>
          </a:prstGeom>
        </p:spPr>
      </p:pic>
      <p:pic>
        <p:nvPicPr>
          <p:cNvPr id="3074" name="Picture 2" descr="http://www.dekanipdf.cz/wp-content/uploads/2021/12/Dekani-na-web.png">
            <a:extLst>
              <a:ext uri="{FF2B5EF4-FFF2-40B4-BE49-F238E27FC236}">
                <a16:creationId xmlns:a16="http://schemas.microsoft.com/office/drawing/2014/main" xmlns="" id="{FC783B3A-F1AC-42E6-BCF8-12BD16582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381" y="1668395"/>
            <a:ext cx="4387392" cy="438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8E7F248B-74D7-47B6-B6C8-5D745ECD5612}"/>
              </a:ext>
            </a:extLst>
          </p:cNvPr>
          <p:cNvSpPr/>
          <p:nvPr/>
        </p:nvSpPr>
        <p:spPr>
          <a:xfrm>
            <a:off x="2845154" y="6308209"/>
            <a:ext cx="5106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cs-CZ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doc. RNDr. Helena Koldová, Ph.D.</a:t>
            </a:r>
            <a:endParaRPr lang="cs-CZ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F268487E-1F00-46FF-93F4-0F402FB4DA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80" y="5893229"/>
            <a:ext cx="2010295" cy="1130791"/>
          </a:xfrm>
          <a:prstGeom prst="rect">
            <a:avLst/>
          </a:prstGeom>
        </p:spPr>
      </p:pic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xmlns="" id="{9E4A4E9A-AF7B-417D-A5A8-FA968F298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469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0007541-02AC-415E-B741-D5B0F84DD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700" y="365125"/>
            <a:ext cx="8997099" cy="1325563"/>
          </a:xfrm>
        </p:spPr>
        <p:txBody>
          <a:bodyPr/>
          <a:lstStyle/>
          <a:p>
            <a:r>
              <a:rPr lang="cs-CZ" dirty="0"/>
              <a:t>Masarykova univerzita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D46ACAAE-A59A-4ACC-BA8D-C7DA85F3B0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80" y="5893229"/>
            <a:ext cx="2010295" cy="1130791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782884C3-6FBA-49B5-AF29-8AED447FC9C9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8FE3308B-B660-4AB6-BBEA-F2F943E12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1630" y="713228"/>
            <a:ext cx="867189" cy="629356"/>
          </a:xfrm>
          <a:prstGeom prst="rect">
            <a:avLst/>
          </a:prstGeom>
        </p:spPr>
      </p:pic>
      <p:pic>
        <p:nvPicPr>
          <p:cNvPr id="9218" name="Picture 2" descr="http://www.dekanipdf.cz/wp-content/uploads/2021/12/korycankova_nahled-scaled.jpg">
            <a:extLst>
              <a:ext uri="{FF2B5EF4-FFF2-40B4-BE49-F238E27FC236}">
                <a16:creationId xmlns:a16="http://schemas.microsoft.com/office/drawing/2014/main" xmlns="" id="{BE689A2A-D9B4-4FEF-94CB-D59B604F5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431" y="1476138"/>
            <a:ext cx="4275056" cy="427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65C4993B-2D81-4DFA-B833-6B753F4B767F}"/>
              </a:ext>
            </a:extLst>
          </p:cNvPr>
          <p:cNvSpPr/>
          <p:nvPr/>
        </p:nvSpPr>
        <p:spPr>
          <a:xfrm>
            <a:off x="2248326" y="6089292"/>
            <a:ext cx="6593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cs-CZ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doc. PhDr. Mgr. Simona </a:t>
            </a:r>
            <a:r>
              <a:rPr lang="cs-CZ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Koryčánková</a:t>
            </a:r>
            <a:r>
              <a:rPr lang="cs-CZ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Ph.D.</a:t>
            </a:r>
            <a:endParaRPr lang="cs-CZ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550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6D88D3B-4A97-47CC-B778-83AC512C9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8870" y="365125"/>
            <a:ext cx="8374930" cy="1325563"/>
          </a:xfrm>
        </p:spPr>
        <p:txBody>
          <a:bodyPr/>
          <a:lstStyle/>
          <a:p>
            <a:r>
              <a:rPr lang="cs-CZ" dirty="0"/>
              <a:t>Univerzita Karlova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C3F212D9-7C09-4A01-B933-39A11429A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80" y="5893229"/>
            <a:ext cx="2010295" cy="1130791"/>
          </a:xfrm>
          <a:prstGeom prst="rect">
            <a:avLst/>
          </a:prstGeom>
        </p:spPr>
      </p:pic>
      <p:pic>
        <p:nvPicPr>
          <p:cNvPr id="5122" name="Picture 2" descr="http://www.dekanipdf.cz/wp-content/uploads/2021/07/IG-Pod.-jmeno-kava.png">
            <a:extLst>
              <a:ext uri="{FF2B5EF4-FFF2-40B4-BE49-F238E27FC236}">
                <a16:creationId xmlns:a16="http://schemas.microsoft.com/office/drawing/2014/main" xmlns="" id="{098CB7D7-8D07-45B4-B633-00B902E19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425" y="1690688"/>
            <a:ext cx="4202541" cy="420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BE256BB3-6579-46F7-ADD7-6D6FBAC059FB}"/>
              </a:ext>
            </a:extLst>
          </p:cNvPr>
          <p:cNvSpPr/>
          <p:nvPr/>
        </p:nvSpPr>
        <p:spPr>
          <a:xfrm>
            <a:off x="3056422" y="6089292"/>
            <a:ext cx="4988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cs-CZ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prof. PaedDr. Michal Nedělka, Dr.</a:t>
            </a:r>
            <a:endParaRPr lang="cs-CZ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792B1DB8-01A6-4927-8F97-54FB0993F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3737" y="762271"/>
            <a:ext cx="2094914" cy="68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47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7739C35-E3D3-42C0-998D-96E74BA25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514" y="365125"/>
            <a:ext cx="9931285" cy="1325563"/>
          </a:xfrm>
        </p:spPr>
        <p:txBody>
          <a:bodyPr/>
          <a:lstStyle/>
          <a:p>
            <a:r>
              <a:rPr lang="cs-CZ" dirty="0"/>
              <a:t>Univerzita Palackého v Olomouci</a:t>
            </a:r>
            <a:br>
              <a:rPr lang="cs-CZ" dirty="0"/>
            </a:b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6CF96A8-C6F1-40E0-A229-0506BB32ED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80" y="5893229"/>
            <a:ext cx="2010295" cy="113079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A7DA2F7A-71CD-48A4-9C01-F890CD67A3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061" y="539413"/>
            <a:ext cx="1593424" cy="705055"/>
          </a:xfrm>
          <a:prstGeom prst="rect">
            <a:avLst/>
          </a:prstGeom>
        </p:spPr>
      </p:pic>
      <p:pic>
        <p:nvPicPr>
          <p:cNvPr id="11268" name="Picture 4" descr="http://www.dekanipdf.cz/wp-content/uploads/2022/12/foto_regec_profile.jpg">
            <a:extLst>
              <a:ext uri="{FF2B5EF4-FFF2-40B4-BE49-F238E27FC236}">
                <a16:creationId xmlns:a16="http://schemas.microsoft.com/office/drawing/2014/main" xmlns="" id="{4EF8B6D1-31D6-4050-A409-00A25159A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73" y="1325980"/>
            <a:ext cx="4661554" cy="466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D8CABF7F-6D30-4CDB-808F-E2B1D3CF0790}"/>
              </a:ext>
            </a:extLst>
          </p:cNvPr>
          <p:cNvSpPr/>
          <p:nvPr/>
        </p:nvSpPr>
        <p:spPr>
          <a:xfrm>
            <a:off x="3317525" y="6227791"/>
            <a:ext cx="48432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cs-CZ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doc. PhDr. Vojtěch </a:t>
            </a:r>
            <a:r>
              <a:rPr lang="cs-CZ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Regec</a:t>
            </a:r>
            <a:r>
              <a:rPr lang="cs-CZ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Ph.D.</a:t>
            </a:r>
            <a:endParaRPr lang="cs-CZ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90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49FA1FC-FE27-4B21-97C0-48BC9D729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250" y="315894"/>
            <a:ext cx="6221690" cy="1256285"/>
          </a:xfrm>
        </p:spPr>
        <p:txBody>
          <a:bodyPr/>
          <a:lstStyle/>
          <a:p>
            <a:r>
              <a:rPr lang="cs-CZ" dirty="0"/>
              <a:t>Ostravská univerzita  </a:t>
            </a:r>
          </a:p>
        </p:txBody>
      </p:sp>
      <p:pic>
        <p:nvPicPr>
          <p:cNvPr id="1026" name="Picture 2" descr="http://www.dekanipdf.cz/wp-content/uploads/2022/01/jandacka_titulni_11.jpg">
            <a:extLst>
              <a:ext uri="{FF2B5EF4-FFF2-40B4-BE49-F238E27FC236}">
                <a16:creationId xmlns:a16="http://schemas.microsoft.com/office/drawing/2014/main" xmlns="" id="{48325CDF-8365-4BAE-A920-FDBC49902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392" y="1690688"/>
            <a:ext cx="3991367" cy="399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D415B848-E652-4082-B4DF-E9744A3E0869}"/>
              </a:ext>
            </a:extLst>
          </p:cNvPr>
          <p:cNvSpPr/>
          <p:nvPr/>
        </p:nvSpPr>
        <p:spPr>
          <a:xfrm>
            <a:off x="2347274" y="5996960"/>
            <a:ext cx="58540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cs-CZ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doc. Mgr. Daniel </a:t>
            </a:r>
            <a:r>
              <a:rPr lang="cs-CZ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Jandačka</a:t>
            </a:r>
            <a:r>
              <a:rPr lang="cs-CZ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Ph.D.</a:t>
            </a:r>
            <a:endParaRPr lang="cs-CZ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20414EC5-5386-469F-9493-1CB5930F60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80" y="5893229"/>
            <a:ext cx="2010295" cy="1130791"/>
          </a:xfrm>
          <a:prstGeom prst="rect">
            <a:avLst/>
          </a:prstGeom>
        </p:spPr>
      </p:pic>
      <p:pic>
        <p:nvPicPr>
          <p:cNvPr id="1028" name="Picture 4" descr="Obrázek">
            <a:extLst>
              <a:ext uri="{FF2B5EF4-FFF2-40B4-BE49-F238E27FC236}">
                <a16:creationId xmlns:a16="http://schemas.microsoft.com/office/drawing/2014/main" xmlns="" id="{6A288242-AA73-4E20-B1A7-92BDA51B8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301" y="659884"/>
            <a:ext cx="31623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96230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229</Words>
  <Application>Microsoft Office PowerPoint</Application>
  <PresentationFormat>Širokouhlá</PresentationFormat>
  <Paragraphs>102</Paragraphs>
  <Slides>28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Motiv Office</vt:lpstr>
      <vt:lpstr>        Pregraduální příprava budoucích učitelů v ČR             aktuální stav a perspektivy rozvoje   </vt:lpstr>
      <vt:lpstr>          1. Představení AD PdF ČR  2. Současné děkanky a děkani PdF v ČR  3. Systém VŠ přípravy budoucích učitelů v ČR  4. Reforma pregraduální přípravy učitelů  5. Změny Rámcových požadavků na učitelské SP  6. Problematika financování učitelských fakult  7. Představení Národního konventu o vzdělávání – doc. Pavel Mentlík  8. Pozvání na zasedání AD PdF ČR v Hradci Králové   9. Diskuse </vt:lpstr>
      <vt:lpstr>Prezentácia programu PowerPoint</vt:lpstr>
      <vt:lpstr>Prezentácia programu PowerPoint</vt:lpstr>
      <vt:lpstr>Jihočeská univerzita </vt:lpstr>
      <vt:lpstr>Masarykova univerzita</vt:lpstr>
      <vt:lpstr>Univerzita Karlova</vt:lpstr>
      <vt:lpstr>Univerzita Palackého v Olomouci </vt:lpstr>
      <vt:lpstr>Ostravská univerzita  </vt:lpstr>
      <vt:lpstr>Technická univerzita v Liberci</vt:lpstr>
      <vt:lpstr>Západočeská univerzita</vt:lpstr>
      <vt:lpstr>Univerzita Jana Evangelisty Purkyně v Ústí nad Labem</vt:lpstr>
      <vt:lpstr>Univerzita Hradec Králové </vt:lpstr>
      <vt:lpstr>         Systém VŠ přípravy budoucích učitelů v ČR   - fakulty připravující učitele – PdF, PřF, FF, FTVS…  - učitelství – regulované povolání – vyjádření regulátora – MŠMT – splnění požadavků na regulované povolání  - systém akreditace SP – institucionální akreditace nebo akreditace prostřednictvím NAÚ (předseda dr. Robert Plaga) – hodnotitelé, zpravodaj… systém se zřejmě změní, akreditace přes RVH univerzit a NAÚ bude pouze kontrolovat fungování systému (nedostatek hodnotitelů…)  Učitelské studium – prezenční, kombinované Dělené studium Bc (3) + nMgr. (2)  DPS – pro absolventy jiných VŠ – nMgr.  </vt:lpstr>
      <vt:lpstr>         Reforma pregraduální přípravy učitelů   Memorandum fakult připravujících učitele a MŠMT o spolupráci na reformě Participativní a pracovní skupiny Reforma probíhá již několik let  Novinky v systému:  Novela zákona o PP (č. 263/2004) – zavádí adaptační období začínajícího učitele + institut uvádějícího učitele.  V průběhu praxí na VŠ – provázející učitel (dříve fakultní učitel) – nově financováno z prostředků regionálního školství (zatím pilotně a pouze část učitelů cca 1000 uč.),.  Reflexe a zkvalitňování praxe, klinický rok/semestr…  Stručné představení reformy:</vt:lpstr>
      <vt:lpstr>          1.  Vybudování kultury kontinuálního zlepšování         kvality  sestavení a implementace Kompetenčního rámce absolventa a absolventky učitelství    - společné profesní kompetence – platné od podzimu 2023  - vize pro kvalitu přípravy učitelů pro všechny stupně škol   - jasný popis nutných kompetencí (18 kompetencí rozdělených do 6 oblastí)   - oblasti kompetenčního rámce:   - vyučované obory a jejich zprostředkování žákům a žákyním   - plánování, vedení a reflexe výuky   - prostředí pro učení   - zpětná vazba a hodnocení   - profesní spolupráce   - profesní sebepojetí, rozvoj, etika a duševní zdraví </vt:lpstr>
      <vt:lpstr>Prezentácia programu PowerPoint</vt:lpstr>
      <vt:lpstr>Prezentácia programu PowerPoint</vt:lpstr>
      <vt:lpstr> Kompetenční rámec absolventa a absolventky učitelství </vt:lpstr>
      <vt:lpstr>      2. Úzké propojení s praxí  - Kompletní systém podpory PU  - Systém jejich vzdělávání a evaluace na fakultách  - Standard fakultní a klinické školy, práce s jejich sítí </vt:lpstr>
      <vt:lpstr>       3.  Rozvoj inovací a regulace   - úpravy rámcových požadavků,  - standardy NAÚ pro učitelství jako profesní SP,  - doporučující standard habilitačního a jmenovacího řízení v oblasti        Pedagogiky  Paralelně nová regulace DPS, nový standard DPS (rozšíření počtu hodin z 250 na 300, reflexe a zkvalitnění praxí) </vt:lpstr>
      <vt:lpstr> </vt:lpstr>
      <vt:lpstr>     Změny Rámcových požadavků na učitelské SP     Změny Rámcových požadavků na učitelské SP   Rámcové požadavky na studijní programy, jejichž absolvováním se získává odborná kvalifikace k výkonu regulovaných povolání pedagogických pracovníků  základní rámec studia (% podíl jednotlivých složek) – předměty oborů, ped.-ps základu, praxe…  v procesu řešení, připomínkování již 2. verze  otázky:   - 5 leté souvislé studium x dělené studium 3+2  - profesní/akademický SP – požadavky, specifikace…  - klinický semestr, klinický rok  - reflexe a zkvalitnění praxí  - jednooborová/dvouoborová studia  - možnost spojení přípravy učitelů pro ZS2+SSK  - otázky prostupnosti studia (z jiných neučitelských oborových Bc. SP)    </vt:lpstr>
      <vt:lpstr>         Problematika financování učitelských fakult   Při neustálých změnách a inovacích nedostatek finančních prostředků na mzdy, provoz i investice  Bojujeme s odchody AP do regionálního školství – často lepší platy  O finance často bojujeme také uvnitř univerzit – různé způsoby dělení financí – akademická svoboda, samostatnost, o rozpočtech rozhodují senáty univerzit…  Do budoucna se zvažuje zapojení KENu do přidělování financí pro jednotlivé univerzity. V tuto chvíli zakonzervovaný systém (9 let) dle zastaralých počtů studentů a finanční náročnosti jednotlivých SP. Ve hře možnost kontraktového financování FPU….  Ukazatel A (fix), K (kvalita) – výstupy tvůrčích činností a další ukazatele Navíc: Ukazatel P – na mzdové náklady PdF, na rozvoj praxí a didaktiky (i pro PřF, FF) – nelibost rektorů a ostatních fakult – označují jako nesystémové… </vt:lpstr>
      <vt:lpstr>          Změny ministrů školství ČR   - časté změny názorů a koncepcí neskutečně školství a přípravě budoucích učitelů škodí!  - od 1993 (samostatná ČR) je doc. M. Bek již 22. ministrem školství!   2015 – 2017 Kateřina Valachová 2017  Stanislav Štech 2017 – 2021 Robert Plaga 2021 – 2022 Petr Gazdík 2022 – 2023 Vladimír Balaš 2023 – dosud Mikuláš Bek   </vt:lpstr>
      <vt:lpstr>    Představení Národního konventu o vzdělávání    doc. RNDr. Pavel Mentlík, Ph.D. (ZČU)</vt:lpstr>
      <vt:lpstr>     Pozvání na zasedání AD PdF ČR v Hradci Králové   st 22. – pá 24. květen 2024  již dříve zaslán e-mail s kontakty na ubytování ještě cca v březnu půjde oficiální přihláška Program: podobný průběh jako v Komárně  – společná i oddělená jednání AD PdF ČR a SR + divadlo Drak, společenské setkání…   </vt:lpstr>
      <vt:lpstr>       Diskuse    Děkuji za pozornost.   Těšíme se na setkání ve dnech 22. – 24. května 2024 v Hradci Králové.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Morávková Jana 2</dc:creator>
  <cp:lastModifiedBy>ronais</cp:lastModifiedBy>
  <cp:revision>33</cp:revision>
  <dcterms:created xsi:type="dcterms:W3CDTF">2024-01-15T09:42:04Z</dcterms:created>
  <dcterms:modified xsi:type="dcterms:W3CDTF">2024-02-13T07:14:54Z</dcterms:modified>
</cp:coreProperties>
</file>